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57" r:id="rId3"/>
    <p:sldId id="259" r:id="rId4"/>
    <p:sldId id="296" r:id="rId5"/>
    <p:sldId id="297" r:id="rId6"/>
    <p:sldId id="298" r:id="rId7"/>
    <p:sldId id="274" r:id="rId8"/>
    <p:sldId id="276" r:id="rId9"/>
    <p:sldId id="278" r:id="rId10"/>
    <p:sldId id="282" r:id="rId11"/>
    <p:sldId id="291" r:id="rId12"/>
    <p:sldId id="292" r:id="rId13"/>
    <p:sldId id="293" r:id="rId14"/>
    <p:sldId id="294" r:id="rId15"/>
    <p:sldId id="295" r:id="rId16"/>
    <p:sldId id="286" r:id="rId17"/>
    <p:sldId id="287" r:id="rId18"/>
    <p:sldId id="289" r:id="rId1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3842D3-742C-42D5-912C-57584A3E4314}" v="12" dt="2025-11-08T20:54:11.9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353" autoAdjust="0"/>
  </p:normalViewPr>
  <p:slideViewPr>
    <p:cSldViewPr snapToGrid="0">
      <p:cViewPr varScale="1">
        <p:scale>
          <a:sx n="75" d="100"/>
          <a:sy n="75" d="100"/>
        </p:scale>
        <p:origin x="1004" y="5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akrishna P" userId="9e83da883c67dc43" providerId="LiveId" clId="{715884A6-F021-474C-ADA6-2BDE34CC09E7}"/>
    <pc:docChg chg="custSel addSld delSld modSld">
      <pc:chgData name="Ramakrishna P" userId="9e83da883c67dc43" providerId="LiveId" clId="{715884A6-F021-474C-ADA6-2BDE34CC09E7}" dt="2025-11-08T21:05:52.380" v="183" actId="113"/>
      <pc:docMkLst>
        <pc:docMk/>
      </pc:docMkLst>
      <pc:sldChg chg="del">
        <pc:chgData name="Ramakrishna P" userId="9e83da883c67dc43" providerId="LiveId" clId="{715884A6-F021-474C-ADA6-2BDE34CC09E7}" dt="2025-11-08T20:55:35.381" v="135" actId="47"/>
        <pc:sldMkLst>
          <pc:docMk/>
          <pc:sldMk cId="1054641124" sldId="268"/>
        </pc:sldMkLst>
      </pc:sldChg>
      <pc:sldChg chg="modSp del mod">
        <pc:chgData name="Ramakrishna P" userId="9e83da883c67dc43" providerId="LiveId" clId="{715884A6-F021-474C-ADA6-2BDE34CC09E7}" dt="2025-11-08T20:55:28.788" v="134" actId="47"/>
        <pc:sldMkLst>
          <pc:docMk/>
          <pc:sldMk cId="826845776" sldId="270"/>
        </pc:sldMkLst>
        <pc:picChg chg="mod">
          <ac:chgData name="Ramakrishna P" userId="9e83da883c67dc43" providerId="LiveId" clId="{715884A6-F021-474C-ADA6-2BDE34CC09E7}" dt="2025-11-08T20:44:59.928" v="37" actId="1076"/>
          <ac:picMkLst>
            <pc:docMk/>
            <pc:sldMk cId="826845776" sldId="270"/>
            <ac:picMk id="3" creationId="{BDEBC925-926A-B65B-89CE-E9FCF24FB079}"/>
          </ac:picMkLst>
        </pc:picChg>
      </pc:sldChg>
      <pc:sldChg chg="del">
        <pc:chgData name="Ramakrishna P" userId="9e83da883c67dc43" providerId="LiveId" clId="{715884A6-F021-474C-ADA6-2BDE34CC09E7}" dt="2025-11-08T20:55:16.699" v="133" actId="47"/>
        <pc:sldMkLst>
          <pc:docMk/>
          <pc:sldMk cId="2475826272" sldId="272"/>
        </pc:sldMkLst>
      </pc:sldChg>
      <pc:sldChg chg="modSp mod">
        <pc:chgData name="Ramakrishna P" userId="9e83da883c67dc43" providerId="LiveId" clId="{715884A6-F021-474C-ADA6-2BDE34CC09E7}" dt="2025-11-08T20:33:14.456" v="10" actId="27636"/>
        <pc:sldMkLst>
          <pc:docMk/>
          <pc:sldMk cId="3923493924" sldId="289"/>
        </pc:sldMkLst>
        <pc:spChg chg="mod">
          <ac:chgData name="Ramakrishna P" userId="9e83da883c67dc43" providerId="LiveId" clId="{715884A6-F021-474C-ADA6-2BDE34CC09E7}" dt="2025-11-08T20:33:14.456" v="10" actId="27636"/>
          <ac:spMkLst>
            <pc:docMk/>
            <pc:sldMk cId="3923493924" sldId="289"/>
            <ac:spMk id="2" creationId="{A60128E9-4681-1AAE-B639-842540876E67}"/>
          </ac:spMkLst>
        </pc:spChg>
      </pc:sldChg>
      <pc:sldChg chg="modSp mod">
        <pc:chgData name="Ramakrishna P" userId="9e83da883c67dc43" providerId="LiveId" clId="{715884A6-F021-474C-ADA6-2BDE34CC09E7}" dt="2025-11-08T20:33:14.442" v="8" actId="27636"/>
        <pc:sldMkLst>
          <pc:docMk/>
          <pc:sldMk cId="1638037816" sldId="291"/>
        </pc:sldMkLst>
        <pc:spChg chg="mod">
          <ac:chgData name="Ramakrishna P" userId="9e83da883c67dc43" providerId="LiveId" clId="{715884A6-F021-474C-ADA6-2BDE34CC09E7}" dt="2025-11-08T20:33:14.442" v="8" actId="27636"/>
          <ac:spMkLst>
            <pc:docMk/>
            <pc:sldMk cId="1638037816" sldId="291"/>
            <ac:spMk id="2" creationId="{F24D1790-D00F-EC13-F50A-4B0D7FFCA4ED}"/>
          </ac:spMkLst>
        </pc:spChg>
      </pc:sldChg>
      <pc:sldChg chg="modSp mod">
        <pc:chgData name="Ramakrishna P" userId="9e83da883c67dc43" providerId="LiveId" clId="{715884A6-F021-474C-ADA6-2BDE34CC09E7}" dt="2025-11-08T20:33:14.449" v="9" actId="27636"/>
        <pc:sldMkLst>
          <pc:docMk/>
          <pc:sldMk cId="877123937" sldId="292"/>
        </pc:sldMkLst>
        <pc:spChg chg="mod">
          <ac:chgData name="Ramakrishna P" userId="9e83da883c67dc43" providerId="LiveId" clId="{715884A6-F021-474C-ADA6-2BDE34CC09E7}" dt="2025-11-08T20:33:14.449" v="9" actId="27636"/>
          <ac:spMkLst>
            <pc:docMk/>
            <pc:sldMk cId="877123937" sldId="292"/>
            <ac:spMk id="2" creationId="{CB72002B-F67B-6B7F-1E64-68296650E277}"/>
          </ac:spMkLst>
        </pc:spChg>
      </pc:sldChg>
      <pc:sldChg chg="addSp delSp modSp new del mod">
        <pc:chgData name="Ramakrishna P" userId="9e83da883c67dc43" providerId="LiveId" clId="{715884A6-F021-474C-ADA6-2BDE34CC09E7}" dt="2025-11-08T20:43:39.545" v="26" actId="47"/>
        <pc:sldMkLst>
          <pc:docMk/>
          <pc:sldMk cId="528934311" sldId="296"/>
        </pc:sldMkLst>
        <pc:spChg chg="del mod">
          <ac:chgData name="Ramakrishna P" userId="9e83da883c67dc43" providerId="LiveId" clId="{715884A6-F021-474C-ADA6-2BDE34CC09E7}" dt="2025-11-08T20:30:55.086" v="3" actId="478"/>
          <ac:spMkLst>
            <pc:docMk/>
            <pc:sldMk cId="528934311" sldId="296"/>
            <ac:spMk id="2" creationId="{3E3E8D4C-B047-1EE6-455F-F674FFE23950}"/>
          </ac:spMkLst>
        </pc:spChg>
        <pc:spChg chg="mod">
          <ac:chgData name="Ramakrishna P" userId="9e83da883c67dc43" providerId="LiveId" clId="{715884A6-F021-474C-ADA6-2BDE34CC09E7}" dt="2025-11-08T20:33:31.916" v="22" actId="20577"/>
          <ac:spMkLst>
            <pc:docMk/>
            <pc:sldMk cId="528934311" sldId="296"/>
            <ac:spMk id="3" creationId="{A2DE2244-C5D7-77E0-E68C-9C2CBD4595A8}"/>
          </ac:spMkLst>
        </pc:spChg>
        <pc:picChg chg="add del mod">
          <ac:chgData name="Ramakrishna P" userId="9e83da883c67dc43" providerId="LiveId" clId="{715884A6-F021-474C-ADA6-2BDE34CC09E7}" dt="2025-11-08T20:33:22.247" v="12" actId="478"/>
          <ac:picMkLst>
            <pc:docMk/>
            <pc:sldMk cId="528934311" sldId="296"/>
            <ac:picMk id="5" creationId="{41BB0332-B0A8-7F2B-FF65-C1AE7655647D}"/>
          </ac:picMkLst>
        </pc:picChg>
      </pc:sldChg>
      <pc:sldChg chg="addSp delSp modSp new mod">
        <pc:chgData name="Ramakrishna P" userId="9e83da883c67dc43" providerId="LiveId" clId="{715884A6-F021-474C-ADA6-2BDE34CC09E7}" dt="2025-11-08T21:04:34.422" v="139" actId="20577"/>
        <pc:sldMkLst>
          <pc:docMk/>
          <pc:sldMk cId="3113123423" sldId="296"/>
        </pc:sldMkLst>
        <pc:spChg chg="add del mod">
          <ac:chgData name="Ramakrishna P" userId="9e83da883c67dc43" providerId="LiveId" clId="{715884A6-F021-474C-ADA6-2BDE34CC09E7}" dt="2025-11-08T20:44:49.538" v="36"/>
          <ac:spMkLst>
            <pc:docMk/>
            <pc:sldMk cId="3113123423" sldId="296"/>
            <ac:spMk id="3" creationId="{FD8CA7B9-3411-4DCD-B202-AF08C0621109}"/>
          </ac:spMkLst>
        </pc:spChg>
        <pc:spChg chg="add mod">
          <ac:chgData name="Ramakrishna P" userId="9e83da883c67dc43" providerId="LiveId" clId="{715884A6-F021-474C-ADA6-2BDE34CC09E7}" dt="2025-11-08T21:04:23.338" v="137" actId="113"/>
          <ac:spMkLst>
            <pc:docMk/>
            <pc:sldMk cId="3113123423" sldId="296"/>
            <ac:spMk id="4" creationId="{F86B12E2-2FDE-A1B0-F340-0A8B425E440A}"/>
          </ac:spMkLst>
        </pc:spChg>
        <pc:spChg chg="add mod">
          <ac:chgData name="Ramakrishna P" userId="9e83da883c67dc43" providerId="LiveId" clId="{715884A6-F021-474C-ADA6-2BDE34CC09E7}" dt="2025-11-08T21:04:34.422" v="139" actId="20577"/>
          <ac:spMkLst>
            <pc:docMk/>
            <pc:sldMk cId="3113123423" sldId="296"/>
            <ac:spMk id="11" creationId="{D4578A28-8BAF-A5F3-5EEF-2123B46C72BE}"/>
          </ac:spMkLst>
        </pc:spChg>
        <pc:picChg chg="add del mod">
          <ac:chgData name="Ramakrishna P" userId="9e83da883c67dc43" providerId="LiveId" clId="{715884A6-F021-474C-ADA6-2BDE34CC09E7}" dt="2025-11-08T20:45:51.313" v="43" actId="478"/>
          <ac:picMkLst>
            <pc:docMk/>
            <pc:sldMk cId="3113123423" sldId="296"/>
            <ac:picMk id="5" creationId="{955522C7-9440-6BE5-ACDB-86C2DFAE20CF}"/>
          </ac:picMkLst>
        </pc:picChg>
        <pc:picChg chg="add mod">
          <ac:chgData name="Ramakrishna P" userId="9e83da883c67dc43" providerId="LiveId" clId="{715884A6-F021-474C-ADA6-2BDE34CC09E7}" dt="2025-11-08T20:47:19.698" v="52" actId="14100"/>
          <ac:picMkLst>
            <pc:docMk/>
            <pc:sldMk cId="3113123423" sldId="296"/>
            <ac:picMk id="7" creationId="{95BEFE3F-43F5-BAB9-5272-8E65D75B0789}"/>
          </ac:picMkLst>
        </pc:picChg>
        <pc:picChg chg="add mod">
          <ac:chgData name="Ramakrishna P" userId="9e83da883c67dc43" providerId="LiveId" clId="{715884A6-F021-474C-ADA6-2BDE34CC09E7}" dt="2025-11-08T20:47:56.828" v="59" actId="14100"/>
          <ac:picMkLst>
            <pc:docMk/>
            <pc:sldMk cId="3113123423" sldId="296"/>
            <ac:picMk id="9" creationId="{F5F138A3-D1FA-43C6-72FA-49569BBD0851}"/>
          </ac:picMkLst>
        </pc:picChg>
      </pc:sldChg>
      <pc:sldChg chg="new del">
        <pc:chgData name="Ramakrishna P" userId="9e83da883c67dc43" providerId="LiveId" clId="{715884A6-F021-474C-ADA6-2BDE34CC09E7}" dt="2025-11-08T20:43:44.310" v="28" actId="47"/>
        <pc:sldMkLst>
          <pc:docMk/>
          <pc:sldMk cId="398340435" sldId="297"/>
        </pc:sldMkLst>
      </pc:sldChg>
      <pc:sldChg chg="addSp modSp new mod">
        <pc:chgData name="Ramakrishna P" userId="9e83da883c67dc43" providerId="LiveId" clId="{715884A6-F021-474C-ADA6-2BDE34CC09E7}" dt="2025-11-08T21:05:25.881" v="156" actId="20577"/>
        <pc:sldMkLst>
          <pc:docMk/>
          <pc:sldMk cId="3841526380" sldId="297"/>
        </pc:sldMkLst>
        <pc:spChg chg="add mod">
          <ac:chgData name="Ramakrishna P" userId="9e83da883c67dc43" providerId="LiveId" clId="{715884A6-F021-474C-ADA6-2BDE34CC09E7}" dt="2025-11-08T21:04:54.324" v="144" actId="113"/>
          <ac:spMkLst>
            <pc:docMk/>
            <pc:sldMk cId="3841526380" sldId="297"/>
            <ac:spMk id="5" creationId="{0300150C-1327-D109-C281-3B08743D16AC}"/>
          </ac:spMkLst>
        </pc:spChg>
        <pc:spChg chg="add mod">
          <ac:chgData name="Ramakrishna P" userId="9e83da883c67dc43" providerId="LiveId" clId="{715884A6-F021-474C-ADA6-2BDE34CC09E7}" dt="2025-11-08T21:05:25.881" v="156" actId="20577"/>
          <ac:spMkLst>
            <pc:docMk/>
            <pc:sldMk cId="3841526380" sldId="297"/>
            <ac:spMk id="9" creationId="{B307FD66-13C8-BEB4-02E7-20F9D36D5E51}"/>
          </ac:spMkLst>
        </pc:spChg>
        <pc:picChg chg="add mod">
          <ac:chgData name="Ramakrishna P" userId="9e83da883c67dc43" providerId="LiveId" clId="{715884A6-F021-474C-ADA6-2BDE34CC09E7}" dt="2025-11-08T20:49:31.735" v="70" actId="1076"/>
          <ac:picMkLst>
            <pc:docMk/>
            <pc:sldMk cId="3841526380" sldId="297"/>
            <ac:picMk id="3" creationId="{462A2E85-AEE9-8F75-D3E2-0B321536DE28}"/>
          </ac:picMkLst>
        </pc:picChg>
        <pc:picChg chg="add mod">
          <ac:chgData name="Ramakrishna P" userId="9e83da883c67dc43" providerId="LiveId" clId="{715884A6-F021-474C-ADA6-2BDE34CC09E7}" dt="2025-11-08T20:51:38.385" v="91" actId="14100"/>
          <ac:picMkLst>
            <pc:docMk/>
            <pc:sldMk cId="3841526380" sldId="297"/>
            <ac:picMk id="7" creationId="{C3999644-9146-9704-9E25-CB8C04A7CFDD}"/>
          </ac:picMkLst>
        </pc:picChg>
      </pc:sldChg>
      <pc:sldChg chg="addSp modSp new mod">
        <pc:chgData name="Ramakrishna P" userId="9e83da883c67dc43" providerId="LiveId" clId="{715884A6-F021-474C-ADA6-2BDE34CC09E7}" dt="2025-11-08T21:05:52.380" v="183" actId="113"/>
        <pc:sldMkLst>
          <pc:docMk/>
          <pc:sldMk cId="1121709292" sldId="298"/>
        </pc:sldMkLst>
        <pc:spChg chg="add mod">
          <ac:chgData name="Ramakrishna P" userId="9e83da883c67dc43" providerId="LiveId" clId="{715884A6-F021-474C-ADA6-2BDE34CC09E7}" dt="2025-11-08T21:05:43.764" v="180" actId="20577"/>
          <ac:spMkLst>
            <pc:docMk/>
            <pc:sldMk cId="1121709292" sldId="298"/>
            <ac:spMk id="5" creationId="{0E6F1781-490D-6EED-9FD9-75B10F35D611}"/>
          </ac:spMkLst>
        </pc:spChg>
        <pc:spChg chg="add mod">
          <ac:chgData name="Ramakrishna P" userId="9e83da883c67dc43" providerId="LiveId" clId="{715884A6-F021-474C-ADA6-2BDE34CC09E7}" dt="2025-11-08T21:05:52.380" v="183" actId="113"/>
          <ac:spMkLst>
            <pc:docMk/>
            <pc:sldMk cId="1121709292" sldId="298"/>
            <ac:spMk id="9" creationId="{38257956-77A6-CAA4-AC3B-FCE1D28B90BD}"/>
          </ac:spMkLst>
        </pc:spChg>
        <pc:picChg chg="add mod">
          <ac:chgData name="Ramakrishna P" userId="9e83da883c67dc43" providerId="LiveId" clId="{715884A6-F021-474C-ADA6-2BDE34CC09E7}" dt="2025-11-08T20:53:28.844" v="108" actId="14100"/>
          <ac:picMkLst>
            <pc:docMk/>
            <pc:sldMk cId="1121709292" sldId="298"/>
            <ac:picMk id="3" creationId="{02788C17-FA0C-8E65-7B00-C579DF2D9E7A}"/>
          </ac:picMkLst>
        </pc:picChg>
        <pc:picChg chg="add mod">
          <ac:chgData name="Ramakrishna P" userId="9e83da883c67dc43" providerId="LiveId" clId="{715884A6-F021-474C-ADA6-2BDE34CC09E7}" dt="2025-11-08T20:54:28.609" v="119" actId="14100"/>
          <ac:picMkLst>
            <pc:docMk/>
            <pc:sldMk cId="1121709292" sldId="298"/>
            <ac:picMk id="7" creationId="{5F283AB9-1859-61BC-8136-4730CFA019EE}"/>
          </ac:picMkLst>
        </pc:picChg>
      </pc:sldChg>
      <pc:sldChg chg="delSp modSp new del mod">
        <pc:chgData name="Ramakrishna P" userId="9e83da883c67dc43" providerId="LiveId" clId="{715884A6-F021-474C-ADA6-2BDE34CC09E7}" dt="2025-11-08T20:43:41.191" v="27" actId="47"/>
        <pc:sldMkLst>
          <pc:docMk/>
          <pc:sldMk cId="3237124377" sldId="298"/>
        </pc:sldMkLst>
        <pc:spChg chg="del mod">
          <ac:chgData name="Ramakrishna P" userId="9e83da883c67dc43" providerId="LiveId" clId="{715884A6-F021-474C-ADA6-2BDE34CC09E7}" dt="2025-11-08T20:33:44.865" v="25" actId="478"/>
          <ac:spMkLst>
            <pc:docMk/>
            <pc:sldMk cId="3237124377" sldId="298"/>
            <ac:spMk id="2" creationId="{3468B17D-C8DA-4059-AC1E-13C7CF2B97CD}"/>
          </ac:spMkLst>
        </pc:spChg>
      </pc:sldChg>
      <pc:sldMasterChg chg="delSldLayout">
        <pc:chgData name="Ramakrishna P" userId="9e83da883c67dc43" providerId="LiveId" clId="{715884A6-F021-474C-ADA6-2BDE34CC09E7}" dt="2025-11-08T20:55:35.381" v="135" actId="47"/>
        <pc:sldMasterMkLst>
          <pc:docMk/>
          <pc:sldMasterMk cId="0" sldId="2147483659"/>
        </pc:sldMasterMkLst>
        <pc:sldLayoutChg chg="del">
          <pc:chgData name="Ramakrishna P" userId="9e83da883c67dc43" providerId="LiveId" clId="{715884A6-F021-474C-ADA6-2BDE34CC09E7}" dt="2025-11-08T20:55:35.381" v="135" actId="47"/>
          <pc:sldLayoutMkLst>
            <pc:docMk/>
            <pc:sldMasterMk cId="0" sldId="2147483659"/>
            <pc:sldLayoutMk cId="0" sldId="214748365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578297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5205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8909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1946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13" name="Google Shape;13;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14" name="Google Shape;14;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38" name="Google Shape;38;p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pPr lvl="0"/>
            <a:r>
              <a:rPr lang="en-US"/>
              <a:t>Click to edit Master text styles</a:t>
            </a:r>
          </a:p>
        </p:txBody>
      </p:sp>
      <p:sp>
        <p:nvSpPr>
          <p:cNvPr id="39" name="Google Shape;39;p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pPr lvl="0"/>
            <a:r>
              <a:rPr lang="en-US"/>
              <a:t>Click to edit Master text styles</a:t>
            </a:r>
          </a:p>
        </p:txBody>
      </p:sp>
      <p:sp>
        <p:nvSpPr>
          <p:cNvPr id="40" name="Google Shape;40;p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pPr lvl="0"/>
            <a:r>
              <a:rPr lang="en-US"/>
              <a:t>Click to edit Master text styles</a:t>
            </a:r>
          </a:p>
        </p:txBody>
      </p:sp>
      <p:sp>
        <p:nvSpPr>
          <p:cNvPr id="41" name="Google Shape;41;p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pPr lvl="0"/>
            <a:r>
              <a:rPr lang="en-US"/>
              <a:t>Click to edit Master text styles</a:t>
            </a:r>
          </a:p>
        </p:txBody>
      </p:sp>
      <p:sp>
        <p:nvSpPr>
          <p:cNvPr id="42" name="Google Shape;42;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47" name="Google Shape;47;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pPr lvl="0"/>
            <a:r>
              <a:rPr lang="en-US"/>
              <a:t>Click to edit Master text styles</a:t>
            </a: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pPr lvl="0"/>
            <a:r>
              <a:rPr lang="en-US"/>
              <a:t>Click to edit Master text styles</a:t>
            </a: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pPr lvl="0"/>
            <a:r>
              <a:rPr lang="en-US"/>
              <a:t>Click to edit Master text styles</a:t>
            </a: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image" Target="../media/image14.jpg"/><Relationship Id="rId1" Type="http://schemas.openxmlformats.org/officeDocument/2006/relationships/slideLayout" Target="../slideLayouts/slideLayout3.xml"/><Relationship Id="rId6" Type="http://schemas.openxmlformats.org/officeDocument/2006/relationships/image" Target="../media/image18.jpg"/><Relationship Id="rId11" Type="http://schemas.openxmlformats.org/officeDocument/2006/relationships/image" Target="../media/image23.jpg"/><Relationship Id="rId5" Type="http://schemas.openxmlformats.org/officeDocument/2006/relationships/image" Target="../media/image17.jpg"/><Relationship Id="rId10" Type="http://schemas.openxmlformats.org/officeDocument/2006/relationships/image" Target="../media/image22.jpg"/><Relationship Id="rId4" Type="http://schemas.openxmlformats.org/officeDocument/2006/relationships/image" Target="../media/image16.jpg"/><Relationship Id="rId9"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4400"/>
              <a:buFont typeface="Calibri"/>
              <a:buNone/>
            </a:pPr>
            <a:r>
              <a:rPr lang="en-US" b="1" u="sng" dirty="0"/>
              <a:t>DIGITAL IMAGE PROCESSING- IOE 412</a:t>
            </a:r>
            <a:endParaRPr b="1" u="sng" dirty="0"/>
          </a:p>
        </p:txBody>
      </p:sp>
      <p:sp>
        <p:nvSpPr>
          <p:cNvPr id="85" name="Google Shape;85;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None/>
            </a:pPr>
            <a:r>
              <a:rPr lang="en-US" sz="4400" b="1" dirty="0">
                <a:solidFill>
                  <a:srgbClr val="FF0000"/>
                </a:solidFill>
              </a:rPr>
              <a:t>ATTENDANCE SYSTEM USING FACE RECOGNITION </a:t>
            </a:r>
            <a:r>
              <a:rPr lang="en-US" sz="4400" b="1" dirty="0"/>
              <a:t>– Mini Project</a:t>
            </a:r>
          </a:p>
          <a:p>
            <a:pPr marL="0" lvl="0" indent="0" algn="ctr" rtl="0">
              <a:spcBef>
                <a:spcPts val="0"/>
              </a:spcBef>
              <a:spcAft>
                <a:spcPts val="0"/>
              </a:spcAft>
              <a:buNone/>
            </a:pPr>
            <a:endParaRPr dirty="0"/>
          </a:p>
          <a:p>
            <a:pPr marL="0" lvl="0" indent="0" algn="ctr" rtl="0">
              <a:spcBef>
                <a:spcPts val="0"/>
              </a:spcBef>
              <a:spcAft>
                <a:spcPts val="0"/>
              </a:spcAft>
              <a:buNone/>
            </a:pPr>
            <a:r>
              <a:rPr lang="en-US" sz="2000" b="1" dirty="0"/>
              <a:t>Done By: </a:t>
            </a:r>
            <a:r>
              <a:rPr lang="en-US" sz="2000" dirty="0">
                <a:solidFill>
                  <a:srgbClr val="0070C0"/>
                </a:solidFill>
              </a:rPr>
              <a:t>Vishnu </a:t>
            </a:r>
            <a:r>
              <a:rPr lang="en-US" sz="2000" dirty="0" err="1">
                <a:solidFill>
                  <a:srgbClr val="0070C0"/>
                </a:solidFill>
              </a:rPr>
              <a:t>Anilkumar</a:t>
            </a:r>
            <a:r>
              <a:rPr lang="en-US" sz="2000" dirty="0">
                <a:solidFill>
                  <a:srgbClr val="0070C0"/>
                </a:solidFill>
              </a:rPr>
              <a:t> 2022BEC0001</a:t>
            </a:r>
          </a:p>
          <a:p>
            <a:pPr marL="0" lvl="0" indent="0" algn="ctr" rtl="0">
              <a:spcBef>
                <a:spcPts val="0"/>
              </a:spcBef>
              <a:spcAft>
                <a:spcPts val="0"/>
              </a:spcAft>
              <a:buNone/>
            </a:pPr>
            <a:r>
              <a:rPr lang="en-US" sz="2000" dirty="0">
                <a:solidFill>
                  <a:srgbClr val="0070C0"/>
                </a:solidFill>
              </a:rPr>
              <a:t>	   </a:t>
            </a:r>
            <a:r>
              <a:rPr lang="en-US" sz="2000" dirty="0" err="1" smtClean="0">
                <a:solidFill>
                  <a:srgbClr val="0070C0"/>
                </a:solidFill>
              </a:rPr>
              <a:t>Swaminathan</a:t>
            </a:r>
            <a:r>
              <a:rPr lang="en-US" sz="2000" dirty="0" smtClean="0">
                <a:solidFill>
                  <a:srgbClr val="0070C0"/>
                </a:solidFill>
              </a:rPr>
              <a:t> PL </a:t>
            </a:r>
            <a:r>
              <a:rPr lang="en-US" sz="2000" dirty="0">
                <a:solidFill>
                  <a:srgbClr val="0070C0"/>
                </a:solidFill>
              </a:rPr>
              <a:t>2022BEC0002</a:t>
            </a:r>
          </a:p>
          <a:p>
            <a:pPr marL="0" lvl="0" indent="0" algn="ctr" rtl="0">
              <a:spcBef>
                <a:spcPts val="0"/>
              </a:spcBef>
              <a:spcAft>
                <a:spcPts val="0"/>
              </a:spcAft>
              <a:buNone/>
            </a:pPr>
            <a:r>
              <a:rPr lang="en-US" sz="2000" dirty="0">
                <a:solidFill>
                  <a:srgbClr val="0070C0"/>
                </a:solidFill>
              </a:rPr>
              <a:t>	     Nishanth Raghu 2022BEC0003</a:t>
            </a:r>
          </a:p>
          <a:p>
            <a:pPr marL="0" lvl="0" indent="0" algn="ctr" rtl="0">
              <a:spcBef>
                <a:spcPts val="0"/>
              </a:spcBef>
              <a:spcAft>
                <a:spcPts val="0"/>
              </a:spcAft>
              <a:buNone/>
            </a:pPr>
            <a:r>
              <a:rPr lang="en-US" sz="2000" dirty="0">
                <a:solidFill>
                  <a:srgbClr val="0070C0"/>
                </a:solidFill>
              </a:rPr>
              <a:t>	 Jaganath Krishnan 2022BEC0004</a:t>
            </a:r>
          </a:p>
          <a:p>
            <a:pPr marL="0" lvl="0" indent="0" algn="ctr" rtl="0">
              <a:spcBef>
                <a:spcPts val="0"/>
              </a:spcBef>
              <a:spcAft>
                <a:spcPts val="0"/>
              </a:spcAft>
              <a:buNone/>
            </a:pPr>
            <a:r>
              <a:rPr lang="en-US" sz="2000" dirty="0">
                <a:solidFill>
                  <a:srgbClr val="0070C0"/>
                </a:solidFill>
              </a:rPr>
              <a:t>	           Datta </a:t>
            </a:r>
            <a:r>
              <a:rPr lang="en-US" sz="2000" dirty="0" err="1">
                <a:solidFill>
                  <a:srgbClr val="0070C0"/>
                </a:solidFill>
              </a:rPr>
              <a:t>Sivasai</a:t>
            </a:r>
            <a:r>
              <a:rPr lang="en-US" sz="2000" dirty="0">
                <a:solidFill>
                  <a:srgbClr val="0070C0"/>
                </a:solidFill>
              </a:rPr>
              <a:t> 2022BEC0005</a:t>
            </a:r>
            <a:endParaRPr sz="2000" dirty="0">
              <a:solidFill>
                <a:srgbClr val="0070C0"/>
              </a:solidFill>
            </a:endParaRPr>
          </a:p>
          <a:p>
            <a:pPr marL="0" lvl="0" indent="0" algn="ctr" rtl="0">
              <a:spcBef>
                <a:spcPts val="0"/>
              </a:spcBef>
              <a:spcAft>
                <a:spcPts val="0"/>
              </a:spcAft>
              <a:buNone/>
            </a:pP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16E8241-7C9A-841A-1969-15F1D876C106}"/>
              </a:ext>
            </a:extLst>
          </p:cNvPr>
          <p:cNvPicPr>
            <a:picLocks noChangeAspect="1"/>
          </p:cNvPicPr>
          <p:nvPr/>
        </p:nvPicPr>
        <p:blipFill>
          <a:blip r:embed="rId2"/>
          <a:stretch>
            <a:fillRect/>
          </a:stretch>
        </p:blipFill>
        <p:spPr>
          <a:xfrm>
            <a:off x="87866" y="872067"/>
            <a:ext cx="2263751" cy="5901266"/>
          </a:xfrm>
          <a:prstGeom prst="rect">
            <a:avLst/>
          </a:prstGeom>
        </p:spPr>
      </p:pic>
      <p:pic>
        <p:nvPicPr>
          <p:cNvPr id="7" name="Picture 6">
            <a:extLst>
              <a:ext uri="{FF2B5EF4-FFF2-40B4-BE49-F238E27FC236}">
                <a16:creationId xmlns:a16="http://schemas.microsoft.com/office/drawing/2014/main" xmlns="" id="{2ECFD32C-0294-FC76-E901-AF8E57FB7098}"/>
              </a:ext>
            </a:extLst>
          </p:cNvPr>
          <p:cNvPicPr>
            <a:picLocks noChangeAspect="1"/>
          </p:cNvPicPr>
          <p:nvPr/>
        </p:nvPicPr>
        <p:blipFill>
          <a:blip r:embed="rId3"/>
          <a:stretch>
            <a:fillRect/>
          </a:stretch>
        </p:blipFill>
        <p:spPr>
          <a:xfrm>
            <a:off x="2306409" y="872067"/>
            <a:ext cx="2268091" cy="5901266"/>
          </a:xfrm>
          <a:prstGeom prst="rect">
            <a:avLst/>
          </a:prstGeom>
        </p:spPr>
      </p:pic>
      <p:pic>
        <p:nvPicPr>
          <p:cNvPr id="9" name="Picture 8">
            <a:extLst>
              <a:ext uri="{FF2B5EF4-FFF2-40B4-BE49-F238E27FC236}">
                <a16:creationId xmlns:a16="http://schemas.microsoft.com/office/drawing/2014/main" xmlns="" id="{8716D267-343B-E62C-B6EC-FDE2EEEEE4FD}"/>
              </a:ext>
            </a:extLst>
          </p:cNvPr>
          <p:cNvPicPr>
            <a:picLocks noChangeAspect="1"/>
          </p:cNvPicPr>
          <p:nvPr/>
        </p:nvPicPr>
        <p:blipFill>
          <a:blip r:embed="rId4"/>
          <a:stretch>
            <a:fillRect/>
          </a:stretch>
        </p:blipFill>
        <p:spPr>
          <a:xfrm>
            <a:off x="4482075" y="872067"/>
            <a:ext cx="2265760" cy="5901266"/>
          </a:xfrm>
          <a:prstGeom prst="rect">
            <a:avLst/>
          </a:prstGeom>
        </p:spPr>
      </p:pic>
      <p:pic>
        <p:nvPicPr>
          <p:cNvPr id="11" name="Picture 10">
            <a:extLst>
              <a:ext uri="{FF2B5EF4-FFF2-40B4-BE49-F238E27FC236}">
                <a16:creationId xmlns:a16="http://schemas.microsoft.com/office/drawing/2014/main" xmlns="" id="{7D187D8A-A349-5000-2F1B-173B72B648AF}"/>
              </a:ext>
            </a:extLst>
          </p:cNvPr>
          <p:cNvPicPr>
            <a:picLocks noChangeAspect="1"/>
          </p:cNvPicPr>
          <p:nvPr/>
        </p:nvPicPr>
        <p:blipFill>
          <a:blip r:embed="rId5"/>
          <a:stretch>
            <a:fillRect/>
          </a:stretch>
        </p:blipFill>
        <p:spPr>
          <a:xfrm>
            <a:off x="6612368" y="872067"/>
            <a:ext cx="2396166" cy="5901266"/>
          </a:xfrm>
          <a:prstGeom prst="rect">
            <a:avLst/>
          </a:prstGeom>
        </p:spPr>
      </p:pic>
      <p:sp>
        <p:nvSpPr>
          <p:cNvPr id="6" name="Title 1">
            <a:extLst>
              <a:ext uri="{FF2B5EF4-FFF2-40B4-BE49-F238E27FC236}">
                <a16:creationId xmlns:a16="http://schemas.microsoft.com/office/drawing/2014/main" xmlns="" id="{690D348B-1DE6-D0F9-634A-73577C9C2E5F}"/>
              </a:ext>
            </a:extLst>
          </p:cNvPr>
          <p:cNvSpPr txBox="1">
            <a:spLocks/>
          </p:cNvSpPr>
          <p:nvPr/>
        </p:nvSpPr>
        <p:spPr>
          <a:xfrm>
            <a:off x="457199" y="127000"/>
            <a:ext cx="8229600" cy="677333"/>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500" b="1" dirty="0" smtClean="0"/>
              <a:t>HOG </a:t>
            </a:r>
            <a:r>
              <a:rPr lang="en-IN" sz="3500" b="1" dirty="0"/>
              <a:t>Features for </a:t>
            </a:r>
            <a:r>
              <a:rPr lang="en-IN" sz="3500" b="1" dirty="0" smtClean="0"/>
              <a:t>Input Image Faces:</a:t>
            </a:r>
            <a:endParaRPr lang="en-IN" sz="3500" b="1" dirty="0"/>
          </a:p>
        </p:txBody>
      </p:sp>
    </p:spTree>
    <p:extLst>
      <p:ext uri="{BB962C8B-B14F-4D97-AF65-F5344CB8AC3E}">
        <p14:creationId xmlns:p14="http://schemas.microsoft.com/office/powerpoint/2010/main" val="161082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4D1790-D00F-EC13-F50A-4B0D7FFCA4ED}"/>
              </a:ext>
            </a:extLst>
          </p:cNvPr>
          <p:cNvSpPr>
            <a:spLocks noGrp="1"/>
          </p:cNvSpPr>
          <p:nvPr>
            <p:ph type="title"/>
          </p:nvPr>
        </p:nvSpPr>
        <p:spPr/>
        <p:txBody>
          <a:bodyPr>
            <a:normAutofit fontScale="90000"/>
          </a:bodyPr>
          <a:lstStyle/>
          <a:p>
            <a:r>
              <a:rPr lang="en-GB" b="1" dirty="0"/>
              <a:t>Original Images to Gray Scale Images of Know faces</a:t>
            </a:r>
            <a:endParaRPr lang="en-IN" b="1" dirty="0"/>
          </a:p>
        </p:txBody>
      </p:sp>
      <p:pic>
        <p:nvPicPr>
          <p:cNvPr id="4" name="Picture 3">
            <a:extLst>
              <a:ext uri="{FF2B5EF4-FFF2-40B4-BE49-F238E27FC236}">
                <a16:creationId xmlns:a16="http://schemas.microsoft.com/office/drawing/2014/main" xmlns="" id="{8965D6D6-539D-3F94-F369-954637D0E167}"/>
              </a:ext>
            </a:extLst>
          </p:cNvPr>
          <p:cNvPicPr>
            <a:picLocks noChangeAspect="1"/>
          </p:cNvPicPr>
          <p:nvPr/>
        </p:nvPicPr>
        <p:blipFill>
          <a:blip r:embed="rId2"/>
          <a:stretch>
            <a:fillRect/>
          </a:stretch>
        </p:blipFill>
        <p:spPr>
          <a:xfrm>
            <a:off x="1837643" y="4637313"/>
            <a:ext cx="1837643" cy="1837643"/>
          </a:xfrm>
          <a:prstGeom prst="rect">
            <a:avLst/>
          </a:prstGeom>
        </p:spPr>
      </p:pic>
      <p:pic>
        <p:nvPicPr>
          <p:cNvPr id="6" name="Picture 5">
            <a:extLst>
              <a:ext uri="{FF2B5EF4-FFF2-40B4-BE49-F238E27FC236}">
                <a16:creationId xmlns:a16="http://schemas.microsoft.com/office/drawing/2014/main" xmlns="" id="{473400EF-7773-9229-9F01-1690981D2A78}"/>
              </a:ext>
            </a:extLst>
          </p:cNvPr>
          <p:cNvPicPr>
            <a:picLocks noChangeAspect="1"/>
          </p:cNvPicPr>
          <p:nvPr/>
        </p:nvPicPr>
        <p:blipFill>
          <a:blip r:embed="rId3"/>
          <a:stretch>
            <a:fillRect/>
          </a:stretch>
        </p:blipFill>
        <p:spPr>
          <a:xfrm>
            <a:off x="166001" y="4637314"/>
            <a:ext cx="1671642" cy="1837642"/>
          </a:xfrm>
          <a:prstGeom prst="rect">
            <a:avLst/>
          </a:prstGeom>
        </p:spPr>
      </p:pic>
      <p:pic>
        <p:nvPicPr>
          <p:cNvPr id="8" name="Picture 7">
            <a:extLst>
              <a:ext uri="{FF2B5EF4-FFF2-40B4-BE49-F238E27FC236}">
                <a16:creationId xmlns:a16="http://schemas.microsoft.com/office/drawing/2014/main" xmlns="" id="{EC267C09-1091-16F5-8E0E-0F19024CDA12}"/>
              </a:ext>
            </a:extLst>
          </p:cNvPr>
          <p:cNvPicPr>
            <a:picLocks noChangeAspect="1"/>
          </p:cNvPicPr>
          <p:nvPr/>
        </p:nvPicPr>
        <p:blipFill>
          <a:blip r:embed="rId4"/>
          <a:stretch>
            <a:fillRect/>
          </a:stretch>
        </p:blipFill>
        <p:spPr>
          <a:xfrm>
            <a:off x="7350572" y="4648478"/>
            <a:ext cx="1650472" cy="1837642"/>
          </a:xfrm>
          <a:prstGeom prst="rect">
            <a:avLst/>
          </a:prstGeom>
        </p:spPr>
      </p:pic>
      <p:pic>
        <p:nvPicPr>
          <p:cNvPr id="10" name="Picture 9">
            <a:extLst>
              <a:ext uri="{FF2B5EF4-FFF2-40B4-BE49-F238E27FC236}">
                <a16:creationId xmlns:a16="http://schemas.microsoft.com/office/drawing/2014/main" xmlns="" id="{ADD74182-5D1C-DD54-0F7C-A2BB756B10F2}"/>
              </a:ext>
            </a:extLst>
          </p:cNvPr>
          <p:cNvPicPr>
            <a:picLocks noChangeAspect="1"/>
          </p:cNvPicPr>
          <p:nvPr/>
        </p:nvPicPr>
        <p:blipFill>
          <a:blip r:embed="rId5"/>
          <a:stretch>
            <a:fillRect/>
          </a:stretch>
        </p:blipFill>
        <p:spPr>
          <a:xfrm>
            <a:off x="5512929" y="4637313"/>
            <a:ext cx="1837643" cy="1856577"/>
          </a:xfrm>
          <a:prstGeom prst="rect">
            <a:avLst/>
          </a:prstGeom>
        </p:spPr>
      </p:pic>
      <p:pic>
        <p:nvPicPr>
          <p:cNvPr id="12" name="Picture 11">
            <a:extLst>
              <a:ext uri="{FF2B5EF4-FFF2-40B4-BE49-F238E27FC236}">
                <a16:creationId xmlns:a16="http://schemas.microsoft.com/office/drawing/2014/main" xmlns="" id="{96D068E6-E4BE-09BB-3BDE-345B0054138A}"/>
              </a:ext>
            </a:extLst>
          </p:cNvPr>
          <p:cNvPicPr>
            <a:picLocks noChangeAspect="1"/>
          </p:cNvPicPr>
          <p:nvPr/>
        </p:nvPicPr>
        <p:blipFill>
          <a:blip r:embed="rId6"/>
          <a:stretch>
            <a:fillRect/>
          </a:stretch>
        </p:blipFill>
        <p:spPr>
          <a:xfrm>
            <a:off x="3675286" y="4637313"/>
            <a:ext cx="1837643" cy="1837643"/>
          </a:xfrm>
          <a:prstGeom prst="rect">
            <a:avLst/>
          </a:prstGeom>
        </p:spPr>
      </p:pic>
      <p:pic>
        <p:nvPicPr>
          <p:cNvPr id="16" name="Picture 15">
            <a:extLst>
              <a:ext uri="{FF2B5EF4-FFF2-40B4-BE49-F238E27FC236}">
                <a16:creationId xmlns:a16="http://schemas.microsoft.com/office/drawing/2014/main" xmlns="" id="{EE5D856F-1CDE-BC02-5DE5-DD9913DBD255}"/>
              </a:ext>
            </a:extLst>
          </p:cNvPr>
          <p:cNvPicPr>
            <a:picLocks noChangeAspect="1"/>
          </p:cNvPicPr>
          <p:nvPr/>
        </p:nvPicPr>
        <p:blipFill>
          <a:blip r:embed="rId7"/>
          <a:stretch>
            <a:fillRect/>
          </a:stretch>
        </p:blipFill>
        <p:spPr>
          <a:xfrm>
            <a:off x="150802" y="1998133"/>
            <a:ext cx="1611672" cy="2438400"/>
          </a:xfrm>
          <a:prstGeom prst="rect">
            <a:avLst/>
          </a:prstGeom>
        </p:spPr>
      </p:pic>
      <p:pic>
        <p:nvPicPr>
          <p:cNvPr id="18" name="Picture 17">
            <a:extLst>
              <a:ext uri="{FF2B5EF4-FFF2-40B4-BE49-F238E27FC236}">
                <a16:creationId xmlns:a16="http://schemas.microsoft.com/office/drawing/2014/main" xmlns="" id="{9D0D6691-CE0B-67B5-24ED-918DD8FF234E}"/>
              </a:ext>
            </a:extLst>
          </p:cNvPr>
          <p:cNvPicPr>
            <a:picLocks noChangeAspect="1"/>
          </p:cNvPicPr>
          <p:nvPr/>
        </p:nvPicPr>
        <p:blipFill>
          <a:blip r:embed="rId8"/>
          <a:stretch>
            <a:fillRect/>
          </a:stretch>
        </p:blipFill>
        <p:spPr>
          <a:xfrm>
            <a:off x="1837643" y="1998134"/>
            <a:ext cx="1758841" cy="2438400"/>
          </a:xfrm>
          <a:prstGeom prst="rect">
            <a:avLst/>
          </a:prstGeom>
        </p:spPr>
      </p:pic>
      <p:pic>
        <p:nvPicPr>
          <p:cNvPr id="20" name="Picture 19">
            <a:extLst>
              <a:ext uri="{FF2B5EF4-FFF2-40B4-BE49-F238E27FC236}">
                <a16:creationId xmlns:a16="http://schemas.microsoft.com/office/drawing/2014/main" xmlns="" id="{6142C4B6-E4B2-D414-1E48-CCCAE707B94D}"/>
              </a:ext>
            </a:extLst>
          </p:cNvPr>
          <p:cNvPicPr>
            <a:picLocks noChangeAspect="1"/>
          </p:cNvPicPr>
          <p:nvPr/>
        </p:nvPicPr>
        <p:blipFill>
          <a:blip r:embed="rId9"/>
          <a:stretch>
            <a:fillRect/>
          </a:stretch>
        </p:blipFill>
        <p:spPr>
          <a:xfrm>
            <a:off x="3780459" y="1998133"/>
            <a:ext cx="1627296" cy="2438400"/>
          </a:xfrm>
          <a:prstGeom prst="rect">
            <a:avLst/>
          </a:prstGeom>
        </p:spPr>
      </p:pic>
      <p:pic>
        <p:nvPicPr>
          <p:cNvPr id="22" name="Picture 21">
            <a:extLst>
              <a:ext uri="{FF2B5EF4-FFF2-40B4-BE49-F238E27FC236}">
                <a16:creationId xmlns:a16="http://schemas.microsoft.com/office/drawing/2014/main" xmlns="" id="{8AB9C6CE-0310-85EB-78D8-EC30932C1025}"/>
              </a:ext>
            </a:extLst>
          </p:cNvPr>
          <p:cNvPicPr>
            <a:picLocks noChangeAspect="1"/>
          </p:cNvPicPr>
          <p:nvPr/>
        </p:nvPicPr>
        <p:blipFill>
          <a:blip r:embed="rId10"/>
          <a:stretch>
            <a:fillRect/>
          </a:stretch>
        </p:blipFill>
        <p:spPr>
          <a:xfrm>
            <a:off x="5591730" y="1998133"/>
            <a:ext cx="1615615" cy="2444365"/>
          </a:xfrm>
          <a:prstGeom prst="rect">
            <a:avLst/>
          </a:prstGeom>
        </p:spPr>
      </p:pic>
      <p:pic>
        <p:nvPicPr>
          <p:cNvPr id="24" name="Picture 23">
            <a:extLst>
              <a:ext uri="{FF2B5EF4-FFF2-40B4-BE49-F238E27FC236}">
                <a16:creationId xmlns:a16="http://schemas.microsoft.com/office/drawing/2014/main" xmlns="" id="{78123663-8FA7-4DE9-6C2E-00461510F6F7}"/>
              </a:ext>
            </a:extLst>
          </p:cNvPr>
          <p:cNvPicPr>
            <a:picLocks noChangeAspect="1"/>
          </p:cNvPicPr>
          <p:nvPr/>
        </p:nvPicPr>
        <p:blipFill>
          <a:blip r:embed="rId11"/>
          <a:stretch>
            <a:fillRect/>
          </a:stretch>
        </p:blipFill>
        <p:spPr>
          <a:xfrm>
            <a:off x="7425740" y="1998133"/>
            <a:ext cx="1575304" cy="2438400"/>
          </a:xfrm>
          <a:prstGeom prst="rect">
            <a:avLst/>
          </a:prstGeom>
        </p:spPr>
      </p:pic>
    </p:spTree>
    <p:extLst>
      <p:ext uri="{BB962C8B-B14F-4D97-AF65-F5344CB8AC3E}">
        <p14:creationId xmlns:p14="http://schemas.microsoft.com/office/powerpoint/2010/main" val="1638037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72002B-F67B-6B7F-1E64-68296650E277}"/>
              </a:ext>
            </a:extLst>
          </p:cNvPr>
          <p:cNvSpPr>
            <a:spLocks noGrp="1"/>
          </p:cNvSpPr>
          <p:nvPr>
            <p:ph type="title"/>
          </p:nvPr>
        </p:nvSpPr>
        <p:spPr>
          <a:xfrm>
            <a:off x="457200" y="448809"/>
            <a:ext cx="8229600" cy="1143000"/>
          </a:xfrm>
        </p:spPr>
        <p:txBody>
          <a:bodyPr>
            <a:normAutofit fontScale="90000"/>
          </a:bodyPr>
          <a:lstStyle/>
          <a:p>
            <a:r>
              <a:rPr lang="en-GB" b="1" dirty="0"/>
              <a:t>Original Images to Gray Scale Images of Unknow faces and Know faces</a:t>
            </a:r>
            <a:endParaRPr lang="en-IN" b="1" dirty="0"/>
          </a:p>
        </p:txBody>
      </p:sp>
      <p:pic>
        <p:nvPicPr>
          <p:cNvPr id="4" name="Picture 3">
            <a:extLst>
              <a:ext uri="{FF2B5EF4-FFF2-40B4-BE49-F238E27FC236}">
                <a16:creationId xmlns:a16="http://schemas.microsoft.com/office/drawing/2014/main" xmlns="" id="{44AB5681-56E3-38A9-CDFF-6BF87212023B}"/>
              </a:ext>
            </a:extLst>
          </p:cNvPr>
          <p:cNvPicPr>
            <a:picLocks noChangeAspect="1"/>
          </p:cNvPicPr>
          <p:nvPr/>
        </p:nvPicPr>
        <p:blipFill>
          <a:blip r:embed="rId2"/>
          <a:stretch>
            <a:fillRect/>
          </a:stretch>
        </p:blipFill>
        <p:spPr>
          <a:xfrm>
            <a:off x="125790" y="2369599"/>
            <a:ext cx="4446210" cy="2879062"/>
          </a:xfrm>
          <a:prstGeom prst="rect">
            <a:avLst/>
          </a:prstGeom>
        </p:spPr>
      </p:pic>
      <p:pic>
        <p:nvPicPr>
          <p:cNvPr id="6" name="Picture 5">
            <a:extLst>
              <a:ext uri="{FF2B5EF4-FFF2-40B4-BE49-F238E27FC236}">
                <a16:creationId xmlns:a16="http://schemas.microsoft.com/office/drawing/2014/main" xmlns="" id="{72CE334D-4FC7-62D9-1D36-106BFB0D4490}"/>
              </a:ext>
            </a:extLst>
          </p:cNvPr>
          <p:cNvPicPr>
            <a:picLocks noChangeAspect="1"/>
          </p:cNvPicPr>
          <p:nvPr/>
        </p:nvPicPr>
        <p:blipFill>
          <a:blip r:embed="rId3"/>
          <a:stretch>
            <a:fillRect/>
          </a:stretch>
        </p:blipFill>
        <p:spPr>
          <a:xfrm>
            <a:off x="4885267" y="2369599"/>
            <a:ext cx="4072467" cy="2903818"/>
          </a:xfrm>
          <a:prstGeom prst="rect">
            <a:avLst/>
          </a:prstGeom>
        </p:spPr>
      </p:pic>
    </p:spTree>
    <p:extLst>
      <p:ext uri="{BB962C8B-B14F-4D97-AF65-F5344CB8AC3E}">
        <p14:creationId xmlns:p14="http://schemas.microsoft.com/office/powerpoint/2010/main" val="877123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9284B7-CB57-44AE-202A-24350F9DE844}"/>
              </a:ext>
            </a:extLst>
          </p:cNvPr>
          <p:cNvSpPr>
            <a:spLocks noGrp="1"/>
          </p:cNvSpPr>
          <p:nvPr>
            <p:ph type="title"/>
          </p:nvPr>
        </p:nvSpPr>
        <p:spPr>
          <a:xfrm>
            <a:off x="457200" y="0"/>
            <a:ext cx="8229600" cy="1143000"/>
          </a:xfrm>
        </p:spPr>
        <p:txBody>
          <a:bodyPr/>
          <a:lstStyle/>
          <a:p>
            <a:r>
              <a:rPr lang="en-GB" b="1" dirty="0"/>
              <a:t>Face Detection</a:t>
            </a:r>
            <a:endParaRPr lang="en-IN" b="1" dirty="0"/>
          </a:p>
        </p:txBody>
      </p:sp>
      <p:pic>
        <p:nvPicPr>
          <p:cNvPr id="4" name="Picture 3">
            <a:extLst>
              <a:ext uri="{FF2B5EF4-FFF2-40B4-BE49-F238E27FC236}">
                <a16:creationId xmlns:a16="http://schemas.microsoft.com/office/drawing/2014/main" xmlns="" id="{D6F11A84-7C2F-C11B-1635-B9C4653E473E}"/>
              </a:ext>
            </a:extLst>
          </p:cNvPr>
          <p:cNvPicPr>
            <a:picLocks noChangeAspect="1"/>
          </p:cNvPicPr>
          <p:nvPr/>
        </p:nvPicPr>
        <p:blipFill>
          <a:blip r:embed="rId2"/>
          <a:stretch>
            <a:fillRect/>
          </a:stretch>
        </p:blipFill>
        <p:spPr>
          <a:xfrm>
            <a:off x="182422" y="1153413"/>
            <a:ext cx="1983220" cy="2179903"/>
          </a:xfrm>
          <a:prstGeom prst="rect">
            <a:avLst/>
          </a:prstGeom>
        </p:spPr>
      </p:pic>
      <p:pic>
        <p:nvPicPr>
          <p:cNvPr id="6" name="Picture 5">
            <a:extLst>
              <a:ext uri="{FF2B5EF4-FFF2-40B4-BE49-F238E27FC236}">
                <a16:creationId xmlns:a16="http://schemas.microsoft.com/office/drawing/2014/main" xmlns="" id="{7C62B6E7-2802-5A8C-2D09-720920333C97}"/>
              </a:ext>
            </a:extLst>
          </p:cNvPr>
          <p:cNvPicPr>
            <a:picLocks noChangeAspect="1"/>
          </p:cNvPicPr>
          <p:nvPr/>
        </p:nvPicPr>
        <p:blipFill>
          <a:blip r:embed="rId3"/>
          <a:stretch>
            <a:fillRect/>
          </a:stretch>
        </p:blipFill>
        <p:spPr>
          <a:xfrm>
            <a:off x="2360181" y="1143000"/>
            <a:ext cx="1983220" cy="2157569"/>
          </a:xfrm>
          <a:prstGeom prst="rect">
            <a:avLst/>
          </a:prstGeom>
        </p:spPr>
      </p:pic>
      <p:pic>
        <p:nvPicPr>
          <p:cNvPr id="8" name="Picture 7">
            <a:extLst>
              <a:ext uri="{FF2B5EF4-FFF2-40B4-BE49-F238E27FC236}">
                <a16:creationId xmlns:a16="http://schemas.microsoft.com/office/drawing/2014/main" xmlns="" id="{0C2FAA31-12F4-8BD9-772F-F0BE7528B715}"/>
              </a:ext>
            </a:extLst>
          </p:cNvPr>
          <p:cNvPicPr>
            <a:picLocks noChangeAspect="1"/>
          </p:cNvPicPr>
          <p:nvPr/>
        </p:nvPicPr>
        <p:blipFill>
          <a:blip r:embed="rId4"/>
          <a:stretch>
            <a:fillRect/>
          </a:stretch>
        </p:blipFill>
        <p:spPr>
          <a:xfrm>
            <a:off x="4491762" y="1125018"/>
            <a:ext cx="1983219" cy="2176982"/>
          </a:xfrm>
          <a:prstGeom prst="rect">
            <a:avLst/>
          </a:prstGeom>
        </p:spPr>
      </p:pic>
      <p:pic>
        <p:nvPicPr>
          <p:cNvPr id="10" name="Picture 9">
            <a:extLst>
              <a:ext uri="{FF2B5EF4-FFF2-40B4-BE49-F238E27FC236}">
                <a16:creationId xmlns:a16="http://schemas.microsoft.com/office/drawing/2014/main" xmlns="" id="{FC318936-70A2-CBEB-7887-758FD958706C}"/>
              </a:ext>
            </a:extLst>
          </p:cNvPr>
          <p:cNvPicPr>
            <a:picLocks noChangeAspect="1"/>
          </p:cNvPicPr>
          <p:nvPr/>
        </p:nvPicPr>
        <p:blipFill>
          <a:blip r:embed="rId5"/>
          <a:stretch>
            <a:fillRect/>
          </a:stretch>
        </p:blipFill>
        <p:spPr>
          <a:xfrm>
            <a:off x="6771704" y="1101986"/>
            <a:ext cx="2214093" cy="2220123"/>
          </a:xfrm>
          <a:prstGeom prst="rect">
            <a:avLst/>
          </a:prstGeom>
        </p:spPr>
      </p:pic>
      <p:pic>
        <p:nvPicPr>
          <p:cNvPr id="12" name="Picture 11">
            <a:extLst>
              <a:ext uri="{FF2B5EF4-FFF2-40B4-BE49-F238E27FC236}">
                <a16:creationId xmlns:a16="http://schemas.microsoft.com/office/drawing/2014/main" xmlns="" id="{D80DC0F4-A611-EC61-530B-FF7EC58DBE52}"/>
              </a:ext>
            </a:extLst>
          </p:cNvPr>
          <p:cNvPicPr>
            <a:picLocks noChangeAspect="1"/>
          </p:cNvPicPr>
          <p:nvPr/>
        </p:nvPicPr>
        <p:blipFill>
          <a:blip r:embed="rId6"/>
          <a:stretch>
            <a:fillRect/>
          </a:stretch>
        </p:blipFill>
        <p:spPr>
          <a:xfrm>
            <a:off x="182423" y="3625771"/>
            <a:ext cx="2546264" cy="2847601"/>
          </a:xfrm>
          <a:prstGeom prst="rect">
            <a:avLst/>
          </a:prstGeom>
        </p:spPr>
      </p:pic>
      <p:pic>
        <p:nvPicPr>
          <p:cNvPr id="14" name="Picture 13">
            <a:extLst>
              <a:ext uri="{FF2B5EF4-FFF2-40B4-BE49-F238E27FC236}">
                <a16:creationId xmlns:a16="http://schemas.microsoft.com/office/drawing/2014/main" xmlns="" id="{52C6C448-7802-2CFB-941B-B24FE5C6238C}"/>
              </a:ext>
            </a:extLst>
          </p:cNvPr>
          <p:cNvPicPr>
            <a:picLocks noChangeAspect="1"/>
          </p:cNvPicPr>
          <p:nvPr/>
        </p:nvPicPr>
        <p:blipFill>
          <a:blip r:embed="rId7"/>
          <a:stretch>
            <a:fillRect/>
          </a:stretch>
        </p:blipFill>
        <p:spPr>
          <a:xfrm>
            <a:off x="3218985" y="3535892"/>
            <a:ext cx="5286387" cy="3073656"/>
          </a:xfrm>
          <a:prstGeom prst="rect">
            <a:avLst/>
          </a:prstGeom>
        </p:spPr>
      </p:pic>
    </p:spTree>
    <p:extLst>
      <p:ext uri="{BB962C8B-B14F-4D97-AF65-F5344CB8AC3E}">
        <p14:creationId xmlns:p14="http://schemas.microsoft.com/office/powerpoint/2010/main" val="3120030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8B4E2D-E734-B339-F706-DCF015212321}"/>
              </a:ext>
            </a:extLst>
          </p:cNvPr>
          <p:cNvSpPr>
            <a:spLocks noGrp="1"/>
          </p:cNvSpPr>
          <p:nvPr>
            <p:ph type="title"/>
          </p:nvPr>
        </p:nvSpPr>
        <p:spPr/>
        <p:txBody>
          <a:bodyPr>
            <a:normAutofit fontScale="90000"/>
          </a:bodyPr>
          <a:lstStyle/>
          <a:p>
            <a:r>
              <a:rPr lang="en-GB" b="1" dirty="0"/>
              <a:t>Face </a:t>
            </a:r>
            <a:r>
              <a:rPr lang="en-IN" b="1" dirty="0" smtClean="0"/>
              <a:t>Recognition on Test (Input) Image</a:t>
            </a:r>
            <a:endParaRPr lang="en-IN" b="1" dirty="0"/>
          </a:p>
        </p:txBody>
      </p:sp>
      <p:pic>
        <p:nvPicPr>
          <p:cNvPr id="4" name="Picture 3">
            <a:extLst>
              <a:ext uri="{FF2B5EF4-FFF2-40B4-BE49-F238E27FC236}">
                <a16:creationId xmlns:a16="http://schemas.microsoft.com/office/drawing/2014/main" xmlns="" id="{F73EDB15-9604-9E81-72EA-7854112D8CE3}"/>
              </a:ext>
            </a:extLst>
          </p:cNvPr>
          <p:cNvPicPr>
            <a:picLocks noChangeAspect="1"/>
          </p:cNvPicPr>
          <p:nvPr/>
        </p:nvPicPr>
        <p:blipFill>
          <a:blip r:embed="rId2"/>
          <a:stretch>
            <a:fillRect/>
          </a:stretch>
        </p:blipFill>
        <p:spPr>
          <a:xfrm>
            <a:off x="1165212" y="1773421"/>
            <a:ext cx="6668431" cy="3877216"/>
          </a:xfrm>
          <a:prstGeom prst="rect">
            <a:avLst/>
          </a:prstGeom>
        </p:spPr>
      </p:pic>
    </p:spTree>
    <p:extLst>
      <p:ext uri="{BB962C8B-B14F-4D97-AF65-F5344CB8AC3E}">
        <p14:creationId xmlns:p14="http://schemas.microsoft.com/office/powerpoint/2010/main" val="1629487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0D348B-1DE6-D0F9-634A-73577C9C2E5F}"/>
              </a:ext>
            </a:extLst>
          </p:cNvPr>
          <p:cNvSpPr>
            <a:spLocks noGrp="1"/>
          </p:cNvSpPr>
          <p:nvPr>
            <p:ph type="title"/>
          </p:nvPr>
        </p:nvSpPr>
        <p:spPr>
          <a:xfrm>
            <a:off x="465667" y="135466"/>
            <a:ext cx="8221132" cy="1007533"/>
          </a:xfrm>
        </p:spPr>
        <p:txBody>
          <a:bodyPr/>
          <a:lstStyle/>
          <a:p>
            <a:r>
              <a:rPr lang="en-IN" b="1" dirty="0"/>
              <a:t>Recognition Confidence Heatmap</a:t>
            </a:r>
          </a:p>
        </p:txBody>
      </p:sp>
      <p:pic>
        <p:nvPicPr>
          <p:cNvPr id="4" name="Picture 3">
            <a:extLst>
              <a:ext uri="{FF2B5EF4-FFF2-40B4-BE49-F238E27FC236}">
                <a16:creationId xmlns:a16="http://schemas.microsoft.com/office/drawing/2014/main" xmlns="" id="{AA6DEA74-1C8E-AE7B-1A48-12222DC90AE4}"/>
              </a:ext>
            </a:extLst>
          </p:cNvPr>
          <p:cNvPicPr>
            <a:picLocks noChangeAspect="1"/>
          </p:cNvPicPr>
          <p:nvPr/>
        </p:nvPicPr>
        <p:blipFill>
          <a:blip r:embed="rId2"/>
          <a:stretch>
            <a:fillRect/>
          </a:stretch>
        </p:blipFill>
        <p:spPr>
          <a:xfrm>
            <a:off x="559989" y="1190780"/>
            <a:ext cx="7949012" cy="5063589"/>
          </a:xfrm>
          <a:prstGeom prst="rect">
            <a:avLst/>
          </a:prstGeom>
        </p:spPr>
      </p:pic>
    </p:spTree>
    <p:extLst>
      <p:ext uri="{BB962C8B-B14F-4D97-AF65-F5344CB8AC3E}">
        <p14:creationId xmlns:p14="http://schemas.microsoft.com/office/powerpoint/2010/main" val="4139803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7E0F56A-66F3-9B84-EF81-BD6678C050C9}"/>
              </a:ext>
            </a:extLst>
          </p:cNvPr>
          <p:cNvPicPr>
            <a:picLocks noChangeAspect="1"/>
          </p:cNvPicPr>
          <p:nvPr/>
        </p:nvPicPr>
        <p:blipFill>
          <a:blip r:embed="rId2"/>
          <a:stretch>
            <a:fillRect/>
          </a:stretch>
        </p:blipFill>
        <p:spPr>
          <a:xfrm>
            <a:off x="245531" y="2018589"/>
            <a:ext cx="8542867" cy="2990155"/>
          </a:xfrm>
          <a:prstGeom prst="rect">
            <a:avLst/>
          </a:prstGeom>
        </p:spPr>
      </p:pic>
      <p:sp>
        <p:nvSpPr>
          <p:cNvPr id="5" name="TextBox 4"/>
          <p:cNvSpPr txBox="1"/>
          <p:nvPr/>
        </p:nvSpPr>
        <p:spPr>
          <a:xfrm>
            <a:off x="300565" y="404817"/>
            <a:ext cx="8432800" cy="1200329"/>
          </a:xfrm>
          <a:prstGeom prst="rect">
            <a:avLst/>
          </a:prstGeom>
          <a:noFill/>
        </p:spPr>
        <p:txBody>
          <a:bodyPr wrap="square" rtlCol="0">
            <a:spAutoFit/>
          </a:bodyPr>
          <a:lstStyle/>
          <a:p>
            <a:r>
              <a:rPr lang="en-US" sz="3600" b="1" dirty="0" smtClean="0"/>
              <a:t>Stored </a:t>
            </a:r>
            <a:r>
              <a:rPr lang="en-US" sz="3600" b="1" dirty="0"/>
              <a:t>the Attendance of the Faces </a:t>
            </a:r>
            <a:r>
              <a:rPr lang="en-US" sz="3600" b="1" dirty="0" smtClean="0"/>
              <a:t>Recognized</a:t>
            </a:r>
            <a:endParaRPr lang="en-IN" sz="3600" b="1" dirty="0"/>
          </a:p>
        </p:txBody>
      </p:sp>
    </p:spTree>
    <p:extLst>
      <p:ext uri="{BB962C8B-B14F-4D97-AF65-F5344CB8AC3E}">
        <p14:creationId xmlns:p14="http://schemas.microsoft.com/office/powerpoint/2010/main" val="696032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08216DBD-33B0-92DF-0C65-78F9AD540EC1}"/>
              </a:ext>
            </a:extLst>
          </p:cNvPr>
          <p:cNvPicPr>
            <a:picLocks noChangeAspect="1"/>
          </p:cNvPicPr>
          <p:nvPr/>
        </p:nvPicPr>
        <p:blipFill>
          <a:blip r:embed="rId2"/>
          <a:stretch>
            <a:fillRect/>
          </a:stretch>
        </p:blipFill>
        <p:spPr>
          <a:xfrm>
            <a:off x="1285888" y="1418640"/>
            <a:ext cx="6384912" cy="4782521"/>
          </a:xfrm>
          <a:prstGeom prst="rect">
            <a:avLst/>
          </a:prstGeom>
        </p:spPr>
      </p:pic>
      <p:sp>
        <p:nvSpPr>
          <p:cNvPr id="5" name="Title 1">
            <a:extLst>
              <a:ext uri="{FF2B5EF4-FFF2-40B4-BE49-F238E27FC236}">
                <a16:creationId xmlns:a16="http://schemas.microsoft.com/office/drawing/2014/main" xmlns="" id="{690D348B-1DE6-D0F9-634A-73577C9C2E5F}"/>
              </a:ext>
            </a:extLst>
          </p:cNvPr>
          <p:cNvSpPr>
            <a:spLocks noGrp="1"/>
          </p:cNvSpPr>
          <p:nvPr>
            <p:ph type="title"/>
          </p:nvPr>
        </p:nvSpPr>
        <p:spPr>
          <a:xfrm>
            <a:off x="457199" y="0"/>
            <a:ext cx="8229600" cy="1143000"/>
          </a:xfrm>
        </p:spPr>
        <p:txBody>
          <a:bodyPr/>
          <a:lstStyle/>
          <a:p>
            <a:r>
              <a:rPr lang="en-IN" b="1" dirty="0"/>
              <a:t>Recognition Confidence Heatmap</a:t>
            </a:r>
          </a:p>
        </p:txBody>
      </p:sp>
    </p:spTree>
    <p:extLst>
      <p:ext uri="{BB962C8B-B14F-4D97-AF65-F5344CB8AC3E}">
        <p14:creationId xmlns:p14="http://schemas.microsoft.com/office/powerpoint/2010/main" val="1423408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0128E9-4681-1AAE-B639-842540876E67}"/>
              </a:ext>
            </a:extLst>
          </p:cNvPr>
          <p:cNvSpPr>
            <a:spLocks noGrp="1"/>
          </p:cNvSpPr>
          <p:nvPr>
            <p:ph type="title"/>
          </p:nvPr>
        </p:nvSpPr>
        <p:spPr>
          <a:xfrm>
            <a:off x="254001" y="160867"/>
            <a:ext cx="8551332" cy="1256771"/>
          </a:xfrm>
        </p:spPr>
        <p:txBody>
          <a:bodyPr>
            <a:normAutofit fontScale="90000"/>
          </a:bodyPr>
          <a:lstStyle/>
          <a:p>
            <a:r>
              <a:rPr lang="en-IN" b="1" dirty="0" smtClean="0"/>
              <a:t>attendance.csv File created on Recognition of Faces</a:t>
            </a:r>
            <a:endParaRPr lang="en-IN" b="1" dirty="0"/>
          </a:p>
        </p:txBody>
      </p:sp>
      <p:pic>
        <p:nvPicPr>
          <p:cNvPr id="4" name="Picture 3">
            <a:extLst>
              <a:ext uri="{FF2B5EF4-FFF2-40B4-BE49-F238E27FC236}">
                <a16:creationId xmlns:a16="http://schemas.microsoft.com/office/drawing/2014/main" xmlns="" id="{2EA359B6-CE5E-13EB-C95A-B7A07637A9ED}"/>
              </a:ext>
            </a:extLst>
          </p:cNvPr>
          <p:cNvPicPr>
            <a:picLocks noChangeAspect="1"/>
          </p:cNvPicPr>
          <p:nvPr/>
        </p:nvPicPr>
        <p:blipFill>
          <a:blip r:embed="rId2"/>
          <a:stretch>
            <a:fillRect/>
          </a:stretch>
        </p:blipFill>
        <p:spPr>
          <a:xfrm>
            <a:off x="1527289" y="1736343"/>
            <a:ext cx="5601645" cy="4131773"/>
          </a:xfrm>
          <a:prstGeom prst="rect">
            <a:avLst/>
          </a:prstGeom>
        </p:spPr>
      </p:pic>
    </p:spTree>
    <p:extLst>
      <p:ext uri="{BB962C8B-B14F-4D97-AF65-F5344CB8AC3E}">
        <p14:creationId xmlns:p14="http://schemas.microsoft.com/office/powerpoint/2010/main" val="3923493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4400" b="1" dirty="0">
                <a:solidFill>
                  <a:schemeClr val="dk1"/>
                </a:solidFill>
                <a:latin typeface="Calibri"/>
                <a:ea typeface="Calibri"/>
                <a:cs typeface="Calibri"/>
                <a:sym typeface="Calibri"/>
              </a:rPr>
              <a:t>Project Overview</a:t>
            </a:r>
            <a:endParaRPr b="1" dirty="0"/>
          </a:p>
        </p:txBody>
      </p:sp>
      <p:sp>
        <p:nvSpPr>
          <p:cNvPr id="91" name="Google Shape;91;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92500" lnSpcReduction="10000"/>
          </a:bodyPr>
          <a:lstStyle/>
          <a:p>
            <a:pPr marL="114300" indent="0">
              <a:buNone/>
            </a:pPr>
            <a:r>
              <a:rPr lang="en-US" b="1" dirty="0"/>
              <a:t>Problem:</a:t>
            </a:r>
            <a:r>
              <a:rPr lang="en-US" dirty="0"/>
              <a:t> Manual attendance is time consuming, error-prone and contact-heavy.</a:t>
            </a:r>
          </a:p>
          <a:p>
            <a:pPr marL="114300" indent="0">
              <a:buNone/>
            </a:pPr>
            <a:r>
              <a:rPr lang="en-US" b="1" dirty="0"/>
              <a:t>Solution:</a:t>
            </a:r>
            <a:r>
              <a:rPr lang="en-US" dirty="0"/>
              <a:t> Build a contactless attendance system that detects faces in an uploaded photo, recognizes enrolled students, marks attendance automatically and stores logs.</a:t>
            </a:r>
          </a:p>
          <a:p>
            <a:pPr marL="114300" indent="0">
              <a:buNone/>
            </a:pPr>
            <a:r>
              <a:rPr lang="en-US" b="1" dirty="0"/>
              <a:t>Benefits:</a:t>
            </a:r>
            <a:endParaRPr lang="en-US" dirty="0"/>
          </a:p>
          <a:p>
            <a:r>
              <a:rPr lang="en-US" dirty="0"/>
              <a:t>Saves time</a:t>
            </a:r>
          </a:p>
          <a:p>
            <a:r>
              <a:rPr lang="en-US" dirty="0"/>
              <a:t>Reduces errors</a:t>
            </a:r>
          </a:p>
          <a:p>
            <a:r>
              <a:rPr lang="en-US" dirty="0"/>
              <a:t>Contactless and scalable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950757" y="118430"/>
            <a:ext cx="6593043" cy="100631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dirty="0"/>
              <a:t> </a:t>
            </a:r>
            <a:r>
              <a:rPr lang="en-US" sz="4400" b="1" dirty="0">
                <a:solidFill>
                  <a:schemeClr val="dk1"/>
                </a:solidFill>
                <a:latin typeface="Calibri"/>
                <a:ea typeface="Calibri"/>
                <a:cs typeface="Calibri"/>
                <a:sym typeface="Calibri"/>
              </a:rPr>
              <a:t>Workflow</a:t>
            </a:r>
            <a:endParaRPr b="1" dirty="0"/>
          </a:p>
        </p:txBody>
      </p:sp>
      <p:sp>
        <p:nvSpPr>
          <p:cNvPr id="3" name="Text Placeholder 2"/>
          <p:cNvSpPr>
            <a:spLocks noGrp="1" noChangeArrowheads="1"/>
          </p:cNvSpPr>
          <p:nvPr>
            <p:ph type="body" idx="1"/>
          </p:nvPr>
        </p:nvSpPr>
        <p:spPr bwMode="auto">
          <a:xfrm>
            <a:off x="720664" y="1124748"/>
            <a:ext cx="7873003"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Step 1 — Pre-processing:</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 Convert input image from BGR → RGB</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 Resize image for faster detection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 Optionally apply histogram equalization / noise removal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 Intermediate Result:</a:t>
            </a:r>
            <a:r>
              <a:rPr kumimoji="0" lang="en-US" altLang="en-US" sz="1400" b="0" i="0" u="none" strike="noStrike" cap="none" normalizeH="0" baseline="0" dirty="0">
                <a:ln>
                  <a:noFill/>
                </a:ln>
                <a:solidFill>
                  <a:schemeClr val="tx1"/>
                </a:solidFill>
                <a:effectLst/>
                <a:latin typeface="Arial" panose="020B0604020202020204" pitchFamily="34" charset="0"/>
              </a:rPr>
              <a:t> Preprocessed image shown before segmentation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Step 2 — Segmentation (Face Detection):</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 Use HOG/CNN model from face recognition to locate faces.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 Draw bounding boxes around detected faces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 Intermediate Result:</a:t>
            </a:r>
            <a:r>
              <a:rPr kumimoji="0" lang="en-US" altLang="en-US" sz="1400" b="0" i="0" u="none" strike="noStrike" cap="none" normalizeH="0" baseline="0" dirty="0">
                <a:ln>
                  <a:noFill/>
                </a:ln>
                <a:solidFill>
                  <a:schemeClr val="tx1"/>
                </a:solidFill>
                <a:effectLst/>
                <a:latin typeface="Arial" panose="020B0604020202020204" pitchFamily="34" charset="0"/>
              </a:rPr>
              <a:t> Image with detected face boxes labeled as </a:t>
            </a:r>
            <a:r>
              <a:rPr kumimoji="0" lang="en-US" altLang="en-US" sz="1400" b="0" i="1" u="none" strike="noStrike" cap="none" normalizeH="0" baseline="0" dirty="0">
                <a:ln>
                  <a:noFill/>
                </a:ln>
                <a:solidFill>
                  <a:schemeClr val="tx1"/>
                </a:solidFill>
                <a:effectLst/>
                <a:latin typeface="Arial" panose="020B0604020202020204" pitchFamily="34" charset="0"/>
              </a:rPr>
              <a:t>Detected Regions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Step 3 — Feature Extraction:</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 Generate 128-D face </a:t>
            </a:r>
            <a:r>
              <a:rPr kumimoji="0" lang="en-US" altLang="en-US" sz="1400" b="0" i="0" u="none" strike="noStrike" cap="none" normalizeH="0" baseline="0" dirty="0" smtClean="0">
                <a:ln>
                  <a:noFill/>
                </a:ln>
                <a:solidFill>
                  <a:schemeClr val="tx1"/>
                </a:solidFill>
                <a:effectLst/>
                <a:latin typeface="Arial" panose="020B0604020202020204" pitchFamily="34" charset="0"/>
              </a:rPr>
              <a:t>embedding </a:t>
            </a:r>
            <a:r>
              <a:rPr kumimoji="0" lang="en-US" altLang="en-US" sz="1400" b="0" i="0" u="none" strike="noStrike" cap="none" normalizeH="0" baseline="0" dirty="0">
                <a:ln>
                  <a:noFill/>
                </a:ln>
                <a:solidFill>
                  <a:schemeClr val="tx1"/>
                </a:solidFill>
                <a:effectLst/>
                <a:latin typeface="Arial" panose="020B0604020202020204" pitchFamily="34" charset="0"/>
              </a:rPr>
              <a:t>for each detected face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 Intermediate Output:</a:t>
            </a:r>
            <a:r>
              <a:rPr kumimoji="0" lang="en-US" altLang="en-US" sz="1400" b="0" i="0" u="none" strike="noStrike" cap="none" normalizeH="0" baseline="0" dirty="0">
                <a:ln>
                  <a:noFill/>
                </a:ln>
                <a:solidFill>
                  <a:schemeClr val="tx1"/>
                </a:solidFill>
                <a:effectLst/>
                <a:latin typeface="Arial" panose="020B0604020202020204" pitchFamily="34" charset="0"/>
              </a:rPr>
              <a:t> Display first few embedding vectors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Step 4 — ML-Based Modelling (Recognition):</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 Compare extracted features to stored encodings via Euclidean distance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 Label as </a:t>
            </a:r>
            <a:r>
              <a:rPr kumimoji="0" lang="en-US" altLang="en-US" sz="1400" b="0" i="1" u="none" strike="noStrike" cap="none" normalizeH="0" baseline="0" dirty="0">
                <a:ln>
                  <a:noFill/>
                </a:ln>
                <a:solidFill>
                  <a:schemeClr val="tx1"/>
                </a:solidFill>
                <a:effectLst/>
                <a:latin typeface="Arial" panose="020B0604020202020204" pitchFamily="34" charset="0"/>
              </a:rPr>
              <a:t>Known</a:t>
            </a:r>
            <a:r>
              <a:rPr kumimoji="0" lang="en-US" altLang="en-US" sz="1400" b="0" i="0" u="none" strike="noStrike" cap="none" normalizeH="0" baseline="0" dirty="0">
                <a:ln>
                  <a:noFill/>
                </a:ln>
                <a:solidFill>
                  <a:schemeClr val="tx1"/>
                </a:solidFill>
                <a:effectLst/>
                <a:latin typeface="Arial" panose="020B0604020202020204" pitchFamily="34" charset="0"/>
              </a:rPr>
              <a:t> if below threshold, else </a:t>
            </a:r>
            <a:r>
              <a:rPr kumimoji="0" lang="en-US" altLang="en-US" sz="1400" b="0" i="1" u="none" strike="noStrike" cap="none" normalizeH="0" baseline="0" dirty="0">
                <a:ln>
                  <a:noFill/>
                </a:ln>
                <a:solidFill>
                  <a:schemeClr val="tx1"/>
                </a:solidFill>
                <a:effectLst/>
                <a:latin typeface="Arial" panose="020B0604020202020204" pitchFamily="34" charset="0"/>
              </a:rPr>
              <a:t>Unknown</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 Intermediate Result:</a:t>
            </a:r>
            <a:r>
              <a:rPr kumimoji="0" lang="en-US" altLang="en-US" sz="1400" b="0" i="0" u="none" strike="noStrike" cap="none" normalizeH="0" baseline="0" dirty="0">
                <a:ln>
                  <a:noFill/>
                </a:ln>
                <a:solidFill>
                  <a:schemeClr val="tx1"/>
                </a:solidFill>
                <a:effectLst/>
                <a:latin typeface="Arial" panose="020B0604020202020204" pitchFamily="34" charset="0"/>
              </a:rPr>
              <a:t> Image annotated with labels before saving final results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Step 5 — Post-processing:</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 Save recognized faces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 Save unknown faces </a:t>
            </a:r>
            <a:endParaRPr lang="en-US" altLang="en-US" sz="14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 Update</a:t>
            </a:r>
            <a:r>
              <a:rPr kumimoji="0" lang="en-US" altLang="en-US" sz="1400" b="0" i="0" u="none" strike="noStrike" cap="none" normalizeH="0" dirty="0">
                <a:ln>
                  <a:noFill/>
                </a:ln>
                <a:solidFill>
                  <a:schemeClr val="tx1"/>
                </a:solidFill>
                <a:effectLst/>
                <a:latin typeface="Arial" panose="020B0604020202020204" pitchFamily="34" charset="0"/>
              </a:rPr>
              <a:t> the csv file</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F86B12E2-2FDE-A1B0-F340-0A8B425E440A}"/>
              </a:ext>
            </a:extLst>
          </p:cNvPr>
          <p:cNvSpPr txBox="1"/>
          <p:nvPr/>
        </p:nvSpPr>
        <p:spPr>
          <a:xfrm>
            <a:off x="4866982" y="1661658"/>
            <a:ext cx="4133085" cy="1169551"/>
          </a:xfrm>
          <a:prstGeom prst="rect">
            <a:avLst/>
          </a:prstGeom>
          <a:noFill/>
        </p:spPr>
        <p:txBody>
          <a:bodyPr wrap="square">
            <a:spAutoFit/>
          </a:bodyPr>
          <a:lstStyle/>
          <a:p>
            <a:r>
              <a:rPr lang="en-US" dirty="0" smtClean="0"/>
              <a:t>This </a:t>
            </a:r>
            <a:r>
              <a:rPr lang="en-US" dirty="0"/>
              <a:t>is the raw input image captured from the camera. It contains full color information (RGB) and serves as the baseline for all further processing steps. No filtering or transformation has been applied yet</a:t>
            </a:r>
          </a:p>
        </p:txBody>
      </p:sp>
      <p:pic>
        <p:nvPicPr>
          <p:cNvPr id="7" name="Picture 6" descr="A group of men standing together&#10;&#10;AI-generated content may be incorrect.">
            <a:extLst>
              <a:ext uri="{FF2B5EF4-FFF2-40B4-BE49-F238E27FC236}">
                <a16:creationId xmlns:a16="http://schemas.microsoft.com/office/drawing/2014/main" xmlns="" id="{95BEFE3F-43F5-BAB9-5272-8E65D75B0789}"/>
              </a:ext>
            </a:extLst>
          </p:cNvPr>
          <p:cNvPicPr>
            <a:picLocks noChangeAspect="1"/>
          </p:cNvPicPr>
          <p:nvPr/>
        </p:nvPicPr>
        <p:blipFill>
          <a:blip r:embed="rId2"/>
          <a:stretch>
            <a:fillRect/>
          </a:stretch>
        </p:blipFill>
        <p:spPr>
          <a:xfrm>
            <a:off x="270933" y="1271022"/>
            <a:ext cx="4435978" cy="2235317"/>
          </a:xfrm>
          <a:prstGeom prst="rect">
            <a:avLst/>
          </a:prstGeom>
        </p:spPr>
      </p:pic>
      <p:pic>
        <p:nvPicPr>
          <p:cNvPr id="9" name="Picture 8" descr="A group of men standing together&#10;&#10;AI-generated content may be incorrect.">
            <a:extLst>
              <a:ext uri="{FF2B5EF4-FFF2-40B4-BE49-F238E27FC236}">
                <a16:creationId xmlns:a16="http://schemas.microsoft.com/office/drawing/2014/main" xmlns="" id="{F5F138A3-D1FA-43C6-72FA-49569BBD0851}"/>
              </a:ext>
            </a:extLst>
          </p:cNvPr>
          <p:cNvPicPr>
            <a:picLocks noChangeAspect="1"/>
          </p:cNvPicPr>
          <p:nvPr/>
        </p:nvPicPr>
        <p:blipFill>
          <a:blip r:embed="rId3"/>
          <a:stretch>
            <a:fillRect/>
          </a:stretch>
        </p:blipFill>
        <p:spPr>
          <a:xfrm>
            <a:off x="270933" y="4022546"/>
            <a:ext cx="4435978" cy="2631890"/>
          </a:xfrm>
          <a:prstGeom prst="rect">
            <a:avLst/>
          </a:prstGeom>
        </p:spPr>
      </p:pic>
      <p:sp>
        <p:nvSpPr>
          <p:cNvPr id="11" name="TextBox 10">
            <a:extLst>
              <a:ext uri="{FF2B5EF4-FFF2-40B4-BE49-F238E27FC236}">
                <a16:creationId xmlns:a16="http://schemas.microsoft.com/office/drawing/2014/main" xmlns="" id="{D4578A28-8BAF-A5F3-5EEF-2123B46C72BE}"/>
              </a:ext>
            </a:extLst>
          </p:cNvPr>
          <p:cNvSpPr txBox="1"/>
          <p:nvPr/>
        </p:nvSpPr>
        <p:spPr>
          <a:xfrm>
            <a:off x="4795969" y="4538272"/>
            <a:ext cx="4204098" cy="1600438"/>
          </a:xfrm>
          <a:prstGeom prst="rect">
            <a:avLst/>
          </a:prstGeom>
          <a:noFill/>
        </p:spPr>
        <p:txBody>
          <a:bodyPr wrap="square">
            <a:spAutoFit/>
          </a:bodyPr>
          <a:lstStyle/>
          <a:p>
            <a:r>
              <a:rPr lang="en-US" dirty="0" smtClean="0"/>
              <a:t>The </a:t>
            </a:r>
            <a:r>
              <a:rPr lang="en-US" dirty="0"/>
              <a:t>image is converted from RGB to grayscale by removing color information and keeping only intensity values. This reduces computational complexity and highlights structural features needed for processing tasks. Grayscale is widely used in preprocessing because it simplifies operations like edge detection and segmentation.</a:t>
            </a:r>
          </a:p>
        </p:txBody>
      </p:sp>
      <p:sp>
        <p:nvSpPr>
          <p:cNvPr id="2" name="TextBox 1"/>
          <p:cNvSpPr txBox="1"/>
          <p:nvPr/>
        </p:nvSpPr>
        <p:spPr>
          <a:xfrm>
            <a:off x="1481390" y="108484"/>
            <a:ext cx="6603999" cy="646331"/>
          </a:xfrm>
          <a:prstGeom prst="rect">
            <a:avLst/>
          </a:prstGeom>
          <a:noFill/>
        </p:spPr>
        <p:txBody>
          <a:bodyPr wrap="square" rtlCol="0">
            <a:spAutoFit/>
          </a:bodyPr>
          <a:lstStyle/>
          <a:p>
            <a:pPr algn="ctr"/>
            <a:r>
              <a:rPr lang="en-US" sz="3600" b="1" dirty="0" smtClean="0"/>
              <a:t>Processing On Input Image</a:t>
            </a:r>
            <a:endParaRPr lang="en-IN" sz="3600" b="1" dirty="0"/>
          </a:p>
        </p:txBody>
      </p:sp>
      <p:sp>
        <p:nvSpPr>
          <p:cNvPr id="3" name="TextBox 2"/>
          <p:cNvSpPr txBox="1"/>
          <p:nvPr/>
        </p:nvSpPr>
        <p:spPr>
          <a:xfrm>
            <a:off x="270933" y="885420"/>
            <a:ext cx="1686680" cy="307777"/>
          </a:xfrm>
          <a:prstGeom prst="rect">
            <a:avLst/>
          </a:prstGeom>
          <a:noFill/>
        </p:spPr>
        <p:txBody>
          <a:bodyPr wrap="none" rtlCol="0">
            <a:spAutoFit/>
          </a:bodyPr>
          <a:lstStyle/>
          <a:p>
            <a:r>
              <a:rPr lang="en-US" b="1" dirty="0"/>
              <a:t>1. Original </a:t>
            </a:r>
            <a:r>
              <a:rPr lang="en-US" b="1" dirty="0" smtClean="0"/>
              <a:t>Image:</a:t>
            </a:r>
            <a:endParaRPr lang="en-IN" dirty="0"/>
          </a:p>
        </p:txBody>
      </p:sp>
      <p:sp>
        <p:nvSpPr>
          <p:cNvPr id="8" name="TextBox 7"/>
          <p:cNvSpPr txBox="1"/>
          <p:nvPr/>
        </p:nvSpPr>
        <p:spPr>
          <a:xfrm>
            <a:off x="270933" y="3584164"/>
            <a:ext cx="2034531" cy="307777"/>
          </a:xfrm>
          <a:prstGeom prst="rect">
            <a:avLst/>
          </a:prstGeom>
          <a:noFill/>
        </p:spPr>
        <p:txBody>
          <a:bodyPr wrap="none" rtlCol="0">
            <a:spAutoFit/>
          </a:bodyPr>
          <a:lstStyle/>
          <a:p>
            <a:r>
              <a:rPr lang="en-US" b="1" dirty="0"/>
              <a:t>2. </a:t>
            </a:r>
            <a:r>
              <a:rPr lang="en-US" b="1" dirty="0" smtClean="0"/>
              <a:t>Gray-scaled Image:</a:t>
            </a:r>
            <a:endParaRPr lang="en-IN" dirty="0"/>
          </a:p>
        </p:txBody>
      </p:sp>
    </p:spTree>
    <p:extLst>
      <p:ext uri="{BB962C8B-B14F-4D97-AF65-F5344CB8AC3E}">
        <p14:creationId xmlns:p14="http://schemas.microsoft.com/office/powerpoint/2010/main" val="311312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men standing together&#10;&#10;AI-generated content may be incorrect.">
            <a:extLst>
              <a:ext uri="{FF2B5EF4-FFF2-40B4-BE49-F238E27FC236}">
                <a16:creationId xmlns:a16="http://schemas.microsoft.com/office/drawing/2014/main" xmlns="" id="{462A2E85-AEE9-8F75-D3E2-0B321536DE28}"/>
              </a:ext>
            </a:extLst>
          </p:cNvPr>
          <p:cNvPicPr>
            <a:picLocks noChangeAspect="1"/>
          </p:cNvPicPr>
          <p:nvPr/>
        </p:nvPicPr>
        <p:blipFill>
          <a:blip r:embed="rId2"/>
          <a:stretch>
            <a:fillRect/>
          </a:stretch>
        </p:blipFill>
        <p:spPr>
          <a:xfrm>
            <a:off x="271467" y="1383684"/>
            <a:ext cx="4142931" cy="2087649"/>
          </a:xfrm>
          <a:prstGeom prst="rect">
            <a:avLst/>
          </a:prstGeom>
        </p:spPr>
      </p:pic>
      <p:sp>
        <p:nvSpPr>
          <p:cNvPr id="5" name="TextBox 4">
            <a:extLst>
              <a:ext uri="{FF2B5EF4-FFF2-40B4-BE49-F238E27FC236}">
                <a16:creationId xmlns:a16="http://schemas.microsoft.com/office/drawing/2014/main" xmlns="" id="{0300150C-1327-D109-C281-3B08743D16AC}"/>
              </a:ext>
            </a:extLst>
          </p:cNvPr>
          <p:cNvSpPr txBox="1"/>
          <p:nvPr/>
        </p:nvSpPr>
        <p:spPr>
          <a:xfrm>
            <a:off x="4572000" y="1746930"/>
            <a:ext cx="4572000" cy="1169551"/>
          </a:xfrm>
          <a:prstGeom prst="rect">
            <a:avLst/>
          </a:prstGeom>
          <a:noFill/>
        </p:spPr>
        <p:txBody>
          <a:bodyPr wrap="square">
            <a:spAutoFit/>
          </a:bodyPr>
          <a:lstStyle/>
          <a:p>
            <a:r>
              <a:rPr lang="en-US" dirty="0" smtClean="0"/>
              <a:t>The </a:t>
            </a:r>
            <a:r>
              <a:rPr lang="en-US" dirty="0"/>
              <a:t>histogram displays the distribution of pixel intensities in the grayscale image. It helps analyze image contrast, brightness, and dynamic range. Peaks and valleys in the histogram indicate how light or dark significant portions of the image are.</a:t>
            </a:r>
          </a:p>
        </p:txBody>
      </p:sp>
      <p:pic>
        <p:nvPicPr>
          <p:cNvPr id="7" name="Picture 6" descr="A group of men standing together&#10;&#10;AI-generated content may be incorrect.">
            <a:extLst>
              <a:ext uri="{FF2B5EF4-FFF2-40B4-BE49-F238E27FC236}">
                <a16:creationId xmlns:a16="http://schemas.microsoft.com/office/drawing/2014/main" xmlns="" id="{C3999644-9146-9704-9E25-CB8C04A7CFDD}"/>
              </a:ext>
            </a:extLst>
          </p:cNvPr>
          <p:cNvPicPr>
            <a:picLocks noChangeAspect="1"/>
          </p:cNvPicPr>
          <p:nvPr/>
        </p:nvPicPr>
        <p:blipFill>
          <a:blip r:embed="rId3"/>
          <a:stretch>
            <a:fillRect/>
          </a:stretch>
        </p:blipFill>
        <p:spPr>
          <a:xfrm>
            <a:off x="271941" y="3983599"/>
            <a:ext cx="4121822" cy="2501868"/>
          </a:xfrm>
          <a:prstGeom prst="rect">
            <a:avLst/>
          </a:prstGeom>
        </p:spPr>
      </p:pic>
      <p:sp>
        <p:nvSpPr>
          <p:cNvPr id="9" name="TextBox 8">
            <a:extLst>
              <a:ext uri="{FF2B5EF4-FFF2-40B4-BE49-F238E27FC236}">
                <a16:creationId xmlns:a16="http://schemas.microsoft.com/office/drawing/2014/main" xmlns="" id="{B307FD66-13C8-BEB4-02E7-20F9D36D5E51}"/>
              </a:ext>
            </a:extLst>
          </p:cNvPr>
          <p:cNvSpPr txBox="1"/>
          <p:nvPr/>
        </p:nvSpPr>
        <p:spPr>
          <a:xfrm>
            <a:off x="4572000" y="4504341"/>
            <a:ext cx="3979056" cy="1600438"/>
          </a:xfrm>
          <a:prstGeom prst="rect">
            <a:avLst/>
          </a:prstGeom>
          <a:noFill/>
        </p:spPr>
        <p:txBody>
          <a:bodyPr wrap="square">
            <a:spAutoFit/>
          </a:bodyPr>
          <a:lstStyle/>
          <a:p>
            <a:r>
              <a:rPr lang="en-US" dirty="0" smtClean="0"/>
              <a:t>Noise </a:t>
            </a:r>
            <a:r>
              <a:rPr lang="en-US" dirty="0"/>
              <a:t>reduction is applied to smooth the image and remove unwanted speckles or grain. This improves overall image quality and makes later steps—like edge detection and face recognition—more accurate. Common filters include Gaussian blur, median filtering, or bilateral filtering.</a:t>
            </a:r>
          </a:p>
        </p:txBody>
      </p:sp>
      <p:sp>
        <p:nvSpPr>
          <p:cNvPr id="2" name="TextBox 1"/>
          <p:cNvSpPr txBox="1"/>
          <p:nvPr/>
        </p:nvSpPr>
        <p:spPr>
          <a:xfrm>
            <a:off x="208200" y="949862"/>
            <a:ext cx="4478866" cy="307777"/>
          </a:xfrm>
          <a:prstGeom prst="rect">
            <a:avLst/>
          </a:prstGeom>
          <a:noFill/>
        </p:spPr>
        <p:txBody>
          <a:bodyPr wrap="square" rtlCol="0">
            <a:spAutoFit/>
          </a:bodyPr>
          <a:lstStyle/>
          <a:p>
            <a:r>
              <a:rPr lang="en-US" b="1" dirty="0"/>
              <a:t>3. Histogram Equalized </a:t>
            </a:r>
            <a:r>
              <a:rPr lang="en-US" b="1" dirty="0" smtClean="0"/>
              <a:t>Image:</a:t>
            </a:r>
            <a:endParaRPr lang="en-IN" dirty="0"/>
          </a:p>
        </p:txBody>
      </p:sp>
      <p:sp>
        <p:nvSpPr>
          <p:cNvPr id="4" name="TextBox 3"/>
          <p:cNvSpPr txBox="1"/>
          <p:nvPr/>
        </p:nvSpPr>
        <p:spPr>
          <a:xfrm>
            <a:off x="208200" y="3636697"/>
            <a:ext cx="5562600" cy="307777"/>
          </a:xfrm>
          <a:prstGeom prst="rect">
            <a:avLst/>
          </a:prstGeom>
          <a:noFill/>
        </p:spPr>
        <p:txBody>
          <a:bodyPr wrap="square" rtlCol="0">
            <a:spAutoFit/>
          </a:bodyPr>
          <a:lstStyle/>
          <a:p>
            <a:r>
              <a:rPr lang="en-US" b="1" dirty="0"/>
              <a:t>4. Noise-Reduced Image (Gaussian/Median Filter</a:t>
            </a:r>
            <a:r>
              <a:rPr lang="en-US" b="1" dirty="0" smtClean="0"/>
              <a:t>)</a:t>
            </a:r>
            <a:r>
              <a:rPr lang="en-US" dirty="0" smtClean="0"/>
              <a:t>:</a:t>
            </a:r>
            <a:endParaRPr lang="en-IN" dirty="0"/>
          </a:p>
        </p:txBody>
      </p:sp>
      <p:sp>
        <p:nvSpPr>
          <p:cNvPr id="8" name="TextBox 7"/>
          <p:cNvSpPr txBox="1"/>
          <p:nvPr/>
        </p:nvSpPr>
        <p:spPr>
          <a:xfrm>
            <a:off x="1481390" y="108484"/>
            <a:ext cx="6603999" cy="646331"/>
          </a:xfrm>
          <a:prstGeom prst="rect">
            <a:avLst/>
          </a:prstGeom>
          <a:noFill/>
        </p:spPr>
        <p:txBody>
          <a:bodyPr wrap="square" rtlCol="0">
            <a:spAutoFit/>
          </a:bodyPr>
          <a:lstStyle/>
          <a:p>
            <a:pPr algn="ctr"/>
            <a:r>
              <a:rPr lang="en-US" sz="3600" b="1" dirty="0" smtClean="0"/>
              <a:t>Processing On Input Image</a:t>
            </a:r>
            <a:endParaRPr lang="en-IN" sz="3600" b="1" dirty="0"/>
          </a:p>
        </p:txBody>
      </p:sp>
    </p:spTree>
    <p:extLst>
      <p:ext uri="{BB962C8B-B14F-4D97-AF65-F5344CB8AC3E}">
        <p14:creationId xmlns:p14="http://schemas.microsoft.com/office/powerpoint/2010/main" val="3841526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men standing together&#10;&#10;AI-generated content may be incorrect.">
            <a:extLst>
              <a:ext uri="{FF2B5EF4-FFF2-40B4-BE49-F238E27FC236}">
                <a16:creationId xmlns:a16="http://schemas.microsoft.com/office/drawing/2014/main" xmlns="" id="{02788C17-FA0C-8E65-7B00-C579DF2D9E7A}"/>
              </a:ext>
            </a:extLst>
          </p:cNvPr>
          <p:cNvPicPr>
            <a:picLocks noChangeAspect="1"/>
          </p:cNvPicPr>
          <p:nvPr/>
        </p:nvPicPr>
        <p:blipFill>
          <a:blip r:embed="rId2"/>
          <a:stretch>
            <a:fillRect/>
          </a:stretch>
        </p:blipFill>
        <p:spPr>
          <a:xfrm>
            <a:off x="491207" y="1470461"/>
            <a:ext cx="3648717" cy="2015144"/>
          </a:xfrm>
          <a:prstGeom prst="rect">
            <a:avLst/>
          </a:prstGeom>
        </p:spPr>
      </p:pic>
      <p:sp>
        <p:nvSpPr>
          <p:cNvPr id="5" name="TextBox 4">
            <a:extLst>
              <a:ext uri="{FF2B5EF4-FFF2-40B4-BE49-F238E27FC236}">
                <a16:creationId xmlns:a16="http://schemas.microsoft.com/office/drawing/2014/main" xmlns="" id="{0E6F1781-490D-6EED-9FD9-75B10F35D611}"/>
              </a:ext>
            </a:extLst>
          </p:cNvPr>
          <p:cNvSpPr txBox="1"/>
          <p:nvPr/>
        </p:nvSpPr>
        <p:spPr>
          <a:xfrm>
            <a:off x="4541741" y="1785535"/>
            <a:ext cx="4032354" cy="1384995"/>
          </a:xfrm>
          <a:prstGeom prst="rect">
            <a:avLst/>
          </a:prstGeom>
          <a:noFill/>
        </p:spPr>
        <p:txBody>
          <a:bodyPr wrap="square">
            <a:spAutoFit/>
          </a:bodyPr>
          <a:lstStyle/>
          <a:p>
            <a:r>
              <a:rPr lang="en-US" dirty="0" smtClean="0"/>
              <a:t>Edges </a:t>
            </a:r>
            <a:r>
              <a:rPr lang="en-US" dirty="0"/>
              <a:t>are extracted using an operator such as Sobel, Prewitt, or Canny. The result highlights boundaries and sharp changes in intensity, helping in segmentation and feature extraction. Edge detection simplifies identifying shapes and important regions.</a:t>
            </a:r>
          </a:p>
        </p:txBody>
      </p:sp>
      <p:pic>
        <p:nvPicPr>
          <p:cNvPr id="7" name="Picture 6" descr="A black background with a black square&#10;&#10;AI-generated content may be incorrect.">
            <a:extLst>
              <a:ext uri="{FF2B5EF4-FFF2-40B4-BE49-F238E27FC236}">
                <a16:creationId xmlns:a16="http://schemas.microsoft.com/office/drawing/2014/main" xmlns="" id="{5F283AB9-1859-61BC-8136-4730CFA019EE}"/>
              </a:ext>
            </a:extLst>
          </p:cNvPr>
          <p:cNvPicPr>
            <a:picLocks noChangeAspect="1"/>
          </p:cNvPicPr>
          <p:nvPr/>
        </p:nvPicPr>
        <p:blipFill>
          <a:blip r:embed="rId3"/>
          <a:stretch>
            <a:fillRect/>
          </a:stretch>
        </p:blipFill>
        <p:spPr>
          <a:xfrm>
            <a:off x="449150" y="4158874"/>
            <a:ext cx="3915141" cy="2449633"/>
          </a:xfrm>
          <a:prstGeom prst="rect">
            <a:avLst/>
          </a:prstGeom>
        </p:spPr>
      </p:pic>
      <p:sp>
        <p:nvSpPr>
          <p:cNvPr id="9" name="TextBox 8">
            <a:extLst>
              <a:ext uri="{FF2B5EF4-FFF2-40B4-BE49-F238E27FC236}">
                <a16:creationId xmlns:a16="http://schemas.microsoft.com/office/drawing/2014/main" xmlns="" id="{38257956-77A6-CAA4-AC3B-FCE1D28B90BD}"/>
              </a:ext>
            </a:extLst>
          </p:cNvPr>
          <p:cNvSpPr txBox="1"/>
          <p:nvPr/>
        </p:nvSpPr>
        <p:spPr>
          <a:xfrm>
            <a:off x="4541741" y="4692274"/>
            <a:ext cx="3949909" cy="1169551"/>
          </a:xfrm>
          <a:prstGeom prst="rect">
            <a:avLst/>
          </a:prstGeom>
          <a:noFill/>
        </p:spPr>
        <p:txBody>
          <a:bodyPr wrap="square">
            <a:spAutoFit/>
          </a:bodyPr>
          <a:lstStyle/>
          <a:p>
            <a:r>
              <a:rPr lang="en-US" dirty="0" smtClean="0"/>
              <a:t>Histogram </a:t>
            </a:r>
            <a:r>
              <a:rPr lang="en-US" dirty="0"/>
              <a:t>equalization adjusts the intensity distribution to enhance contrast in low-light or low-contrast images. This makes facial features or important details more visible and improves recognition accuracy.</a:t>
            </a:r>
          </a:p>
        </p:txBody>
      </p:sp>
      <p:sp>
        <p:nvSpPr>
          <p:cNvPr id="6" name="TextBox 5"/>
          <p:cNvSpPr txBox="1"/>
          <p:nvPr/>
        </p:nvSpPr>
        <p:spPr>
          <a:xfrm>
            <a:off x="1481390" y="108484"/>
            <a:ext cx="6603999" cy="646331"/>
          </a:xfrm>
          <a:prstGeom prst="rect">
            <a:avLst/>
          </a:prstGeom>
          <a:noFill/>
        </p:spPr>
        <p:txBody>
          <a:bodyPr wrap="square" rtlCol="0">
            <a:spAutoFit/>
          </a:bodyPr>
          <a:lstStyle/>
          <a:p>
            <a:pPr algn="ctr"/>
            <a:r>
              <a:rPr lang="en-US" sz="3600" b="1" dirty="0" smtClean="0"/>
              <a:t>Processing On Input Image</a:t>
            </a:r>
            <a:endParaRPr lang="en-IN" sz="3600" b="1" dirty="0"/>
          </a:p>
        </p:txBody>
      </p:sp>
      <p:sp>
        <p:nvSpPr>
          <p:cNvPr id="2" name="TextBox 1"/>
          <p:cNvSpPr txBox="1"/>
          <p:nvPr/>
        </p:nvSpPr>
        <p:spPr>
          <a:xfrm>
            <a:off x="491207" y="3735775"/>
            <a:ext cx="2831224" cy="307777"/>
          </a:xfrm>
          <a:prstGeom prst="rect">
            <a:avLst/>
          </a:prstGeom>
          <a:noFill/>
        </p:spPr>
        <p:txBody>
          <a:bodyPr wrap="none" rtlCol="0">
            <a:spAutoFit/>
          </a:bodyPr>
          <a:lstStyle/>
          <a:p>
            <a:r>
              <a:rPr lang="en-US" b="1" dirty="0"/>
              <a:t>6. Histogram-Equalized </a:t>
            </a:r>
            <a:r>
              <a:rPr lang="en-US" b="1" dirty="0" smtClean="0"/>
              <a:t>Image</a:t>
            </a:r>
            <a:r>
              <a:rPr lang="en-US" dirty="0" smtClean="0"/>
              <a:t>:</a:t>
            </a:r>
            <a:endParaRPr lang="en-IN" dirty="0"/>
          </a:p>
        </p:txBody>
      </p:sp>
      <p:sp>
        <p:nvSpPr>
          <p:cNvPr id="4" name="TextBox 3"/>
          <p:cNvSpPr txBox="1"/>
          <p:nvPr/>
        </p:nvSpPr>
        <p:spPr>
          <a:xfrm>
            <a:off x="491207" y="1037599"/>
            <a:ext cx="2252540" cy="307777"/>
          </a:xfrm>
          <a:prstGeom prst="rect">
            <a:avLst/>
          </a:prstGeom>
          <a:noFill/>
        </p:spPr>
        <p:txBody>
          <a:bodyPr wrap="none" rtlCol="0">
            <a:spAutoFit/>
          </a:bodyPr>
          <a:lstStyle/>
          <a:p>
            <a:r>
              <a:rPr lang="en-US" b="1" dirty="0"/>
              <a:t>5. Edge-Detected </a:t>
            </a:r>
            <a:r>
              <a:rPr lang="en-US" b="1" dirty="0" smtClean="0"/>
              <a:t>Image</a:t>
            </a:r>
            <a:r>
              <a:rPr lang="en-US" dirty="0" smtClean="0"/>
              <a:t>:</a:t>
            </a:r>
            <a:endParaRPr lang="en-IN" dirty="0"/>
          </a:p>
        </p:txBody>
      </p:sp>
    </p:spTree>
    <p:extLst>
      <p:ext uri="{BB962C8B-B14F-4D97-AF65-F5344CB8AC3E}">
        <p14:creationId xmlns:p14="http://schemas.microsoft.com/office/powerpoint/2010/main" val="1121709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5EF5675-B1DD-D0FB-BEEA-6C920484BDC8}"/>
              </a:ext>
            </a:extLst>
          </p:cNvPr>
          <p:cNvPicPr>
            <a:picLocks noChangeAspect="1"/>
          </p:cNvPicPr>
          <p:nvPr/>
        </p:nvPicPr>
        <p:blipFill>
          <a:blip r:embed="rId2"/>
          <a:stretch>
            <a:fillRect/>
          </a:stretch>
        </p:blipFill>
        <p:spPr>
          <a:xfrm>
            <a:off x="2768437" y="772140"/>
            <a:ext cx="2785696" cy="5958859"/>
          </a:xfrm>
          <a:prstGeom prst="rect">
            <a:avLst/>
          </a:prstGeom>
        </p:spPr>
      </p:pic>
      <p:sp>
        <p:nvSpPr>
          <p:cNvPr id="4" name="TextBox 3"/>
          <p:cNvSpPr txBox="1"/>
          <p:nvPr/>
        </p:nvSpPr>
        <p:spPr>
          <a:xfrm>
            <a:off x="127000" y="108484"/>
            <a:ext cx="9017000" cy="630942"/>
          </a:xfrm>
          <a:prstGeom prst="rect">
            <a:avLst/>
          </a:prstGeom>
          <a:noFill/>
        </p:spPr>
        <p:txBody>
          <a:bodyPr wrap="square" rtlCol="0">
            <a:spAutoFit/>
          </a:bodyPr>
          <a:lstStyle/>
          <a:p>
            <a:pPr algn="ctr"/>
            <a:r>
              <a:rPr lang="en-US" sz="3500" b="1" dirty="0" smtClean="0"/>
              <a:t>Detecting and Modeling Faces of Dataset</a:t>
            </a:r>
            <a:endParaRPr lang="en-IN" sz="3500" b="1" dirty="0"/>
          </a:p>
        </p:txBody>
      </p:sp>
    </p:spTree>
    <p:extLst>
      <p:ext uri="{BB962C8B-B14F-4D97-AF65-F5344CB8AC3E}">
        <p14:creationId xmlns:p14="http://schemas.microsoft.com/office/powerpoint/2010/main" val="339426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41D31B4-04F2-C9F4-0CC6-F19D4C2873FF}"/>
              </a:ext>
            </a:extLst>
          </p:cNvPr>
          <p:cNvPicPr>
            <a:picLocks noChangeAspect="1"/>
          </p:cNvPicPr>
          <p:nvPr/>
        </p:nvPicPr>
        <p:blipFill>
          <a:blip r:embed="rId2"/>
          <a:stretch>
            <a:fillRect/>
          </a:stretch>
        </p:blipFill>
        <p:spPr>
          <a:xfrm>
            <a:off x="2175934" y="905934"/>
            <a:ext cx="4708217" cy="5757331"/>
          </a:xfrm>
          <a:prstGeom prst="rect">
            <a:avLst/>
          </a:prstGeom>
        </p:spPr>
      </p:pic>
      <p:sp>
        <p:nvSpPr>
          <p:cNvPr id="4" name="TextBox 3"/>
          <p:cNvSpPr txBox="1"/>
          <p:nvPr/>
        </p:nvSpPr>
        <p:spPr>
          <a:xfrm>
            <a:off x="1007257" y="153032"/>
            <a:ext cx="7273143" cy="646331"/>
          </a:xfrm>
          <a:prstGeom prst="rect">
            <a:avLst/>
          </a:prstGeom>
          <a:noFill/>
        </p:spPr>
        <p:txBody>
          <a:bodyPr wrap="square" rtlCol="0">
            <a:spAutoFit/>
          </a:bodyPr>
          <a:lstStyle/>
          <a:p>
            <a:pPr algn="ctr"/>
            <a:r>
              <a:rPr lang="en-US" sz="3600" b="1" dirty="0" smtClean="0"/>
              <a:t>Detecting Faces of Given Image</a:t>
            </a:r>
            <a:endParaRPr lang="en-IN" sz="3600" b="1" dirty="0"/>
          </a:p>
        </p:txBody>
      </p:sp>
    </p:spTree>
    <p:extLst>
      <p:ext uri="{BB962C8B-B14F-4D97-AF65-F5344CB8AC3E}">
        <p14:creationId xmlns:p14="http://schemas.microsoft.com/office/powerpoint/2010/main" val="2097305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DC8C9DE-6BF7-D634-D274-5B09C8D1629B}"/>
              </a:ext>
            </a:extLst>
          </p:cNvPr>
          <p:cNvPicPr>
            <a:picLocks noChangeAspect="1"/>
          </p:cNvPicPr>
          <p:nvPr/>
        </p:nvPicPr>
        <p:blipFill>
          <a:blip r:embed="rId2"/>
          <a:stretch>
            <a:fillRect/>
          </a:stretch>
        </p:blipFill>
        <p:spPr>
          <a:xfrm>
            <a:off x="821266" y="954727"/>
            <a:ext cx="7293731" cy="5632339"/>
          </a:xfrm>
          <a:prstGeom prst="rect">
            <a:avLst/>
          </a:prstGeom>
        </p:spPr>
      </p:pic>
      <p:sp>
        <p:nvSpPr>
          <p:cNvPr id="4" name="Title 1">
            <a:extLst>
              <a:ext uri="{FF2B5EF4-FFF2-40B4-BE49-F238E27FC236}">
                <a16:creationId xmlns:a16="http://schemas.microsoft.com/office/drawing/2014/main" xmlns="" id="{690D348B-1DE6-D0F9-634A-73577C9C2E5F}"/>
              </a:ext>
            </a:extLst>
          </p:cNvPr>
          <p:cNvSpPr txBox="1">
            <a:spLocks/>
          </p:cNvSpPr>
          <p:nvPr/>
        </p:nvSpPr>
        <p:spPr>
          <a:xfrm>
            <a:off x="457199" y="127000"/>
            <a:ext cx="8229600" cy="677333"/>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600" b="1" dirty="0" smtClean="0"/>
              <a:t>HOG </a:t>
            </a:r>
            <a:r>
              <a:rPr lang="en-IN" sz="3600" b="1" dirty="0"/>
              <a:t>Features for Known </a:t>
            </a:r>
            <a:r>
              <a:rPr lang="en-IN" sz="3600" b="1" dirty="0" smtClean="0"/>
              <a:t>Faces:</a:t>
            </a:r>
            <a:endParaRPr lang="en-IN" sz="3600" b="1" dirty="0"/>
          </a:p>
        </p:txBody>
      </p:sp>
    </p:spTree>
    <p:extLst>
      <p:ext uri="{BB962C8B-B14F-4D97-AF65-F5344CB8AC3E}">
        <p14:creationId xmlns:p14="http://schemas.microsoft.com/office/powerpoint/2010/main" val="277748042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DIPproject[1]</Template>
  <TotalTime>133</TotalTime>
  <Words>588</Words>
  <Application>Microsoft Office PowerPoint</Application>
  <PresentationFormat>On-screen Show (4:3)</PresentationFormat>
  <Paragraphs>67</Paragraphs>
  <Slides>18</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DIGITAL IMAGE PROCESSING- IOE 412</vt:lpstr>
      <vt:lpstr>Project Overview</vt:lpstr>
      <vt:lpstr>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Original Images to Gray Scale Images of Know faces</vt:lpstr>
      <vt:lpstr>Original Images to Gray Scale Images of Unknow faces and Know faces</vt:lpstr>
      <vt:lpstr>Face Detection</vt:lpstr>
      <vt:lpstr>Face Recognition on Test (Input) Image</vt:lpstr>
      <vt:lpstr>Recognition Confidence Heatmap</vt:lpstr>
      <vt:lpstr>PowerPoint Presentation</vt:lpstr>
      <vt:lpstr>Recognition Confidence Heatmap</vt:lpstr>
      <vt:lpstr>attendance.csv File created on Recognition of Faces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 IOE 412</dc:title>
  <dc:creator>DATTA SIVASAI</dc:creator>
  <cp:lastModifiedBy>Microsoft account</cp:lastModifiedBy>
  <cp:revision>9</cp:revision>
  <dcterms:created xsi:type="dcterms:W3CDTF">2025-11-06T19:44:27Z</dcterms:created>
  <dcterms:modified xsi:type="dcterms:W3CDTF">2025-11-09T05:57:54Z</dcterms:modified>
</cp:coreProperties>
</file>